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2" r:id="rId2"/>
    <p:sldMasterId id="2147483700" r:id="rId3"/>
  </p:sldMasterIdLst>
  <p:notesMasterIdLst>
    <p:notesMasterId r:id="rId35"/>
  </p:notesMasterIdLst>
  <p:sldIdLst>
    <p:sldId id="256" r:id="rId4"/>
    <p:sldId id="1570" r:id="rId5"/>
    <p:sldId id="1546" r:id="rId6"/>
    <p:sldId id="1547" r:id="rId7"/>
    <p:sldId id="1571" r:id="rId8"/>
    <p:sldId id="1555" r:id="rId9"/>
    <p:sldId id="1573" r:id="rId10"/>
    <p:sldId id="1572" r:id="rId11"/>
    <p:sldId id="1559" r:id="rId12"/>
    <p:sldId id="1560" r:id="rId13"/>
    <p:sldId id="1556" r:id="rId14"/>
    <p:sldId id="1561" r:id="rId15"/>
    <p:sldId id="1562" r:id="rId16"/>
    <p:sldId id="1563" r:id="rId17"/>
    <p:sldId id="1553" r:id="rId18"/>
    <p:sldId id="1549" r:id="rId19"/>
    <p:sldId id="1557" r:id="rId20"/>
    <p:sldId id="1550" r:id="rId21"/>
    <p:sldId id="1569" r:id="rId22"/>
    <p:sldId id="1551" r:id="rId23"/>
    <p:sldId id="1558" r:id="rId24"/>
    <p:sldId id="1552" r:id="rId25"/>
    <p:sldId id="1568" r:id="rId26"/>
    <p:sldId id="1564" r:id="rId27"/>
    <p:sldId id="1565" r:id="rId28"/>
    <p:sldId id="1567" r:id="rId29"/>
    <p:sldId id="1574" r:id="rId30"/>
    <p:sldId id="400" r:id="rId31"/>
    <p:sldId id="1575" r:id="rId32"/>
    <p:sldId id="292" r:id="rId33"/>
    <p:sldId id="1576" r:id="rId34"/>
  </p:sldIdLst>
  <p:sldSz cx="17340263" cy="9753600"/>
  <p:notesSz cx="13004800" cy="97536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5"/>
    <a:srgbClr val="FFFF9B"/>
    <a:srgbClr val="0000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32" autoAdjust="0"/>
    <p:restoredTop sz="95492" autoAdjust="0"/>
  </p:normalViewPr>
  <p:slideViewPr>
    <p:cSldViewPr>
      <p:cViewPr varScale="1">
        <p:scale>
          <a:sx n="56" d="100"/>
          <a:sy n="56" d="100"/>
        </p:scale>
        <p:origin x="211" y="34"/>
      </p:cViewPr>
      <p:guideLst>
        <p:guide orient="horz" pos="288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5635625" cy="48895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7366000" y="0"/>
            <a:ext cx="5635625" cy="488950"/>
          </a:xfrm>
          <a:prstGeom prst="rect">
            <a:avLst/>
          </a:prstGeom>
        </p:spPr>
        <p:txBody>
          <a:bodyPr vert="horz" lIns="91440" tIns="45720" rIns="91440" bIns="45720" rtlCol="0"/>
          <a:lstStyle>
            <a:lvl1pPr algn="r">
              <a:defRPr sz="1200"/>
            </a:lvl1pPr>
          </a:lstStyle>
          <a:p>
            <a:fld id="{341ADE70-3397-4730-B4DA-F20375608455}" type="datetimeFigureOut">
              <a:rPr lang="zh-TW" altLang="en-US" smtClean="0"/>
              <a:t>2025/3/13</a:t>
            </a:fld>
            <a:endParaRPr lang="zh-TW" altLang="en-US"/>
          </a:p>
        </p:txBody>
      </p:sp>
      <p:sp>
        <p:nvSpPr>
          <p:cNvPr id="4" name="投影片影像版面配置區 3"/>
          <p:cNvSpPr>
            <a:spLocks noGrp="1" noRot="1" noChangeAspect="1"/>
          </p:cNvSpPr>
          <p:nvPr>
            <p:ph type="sldImg" idx="2"/>
          </p:nvPr>
        </p:nvSpPr>
        <p:spPr>
          <a:xfrm>
            <a:off x="3576638" y="1219200"/>
            <a:ext cx="5851525" cy="32924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1300163" y="4694238"/>
            <a:ext cx="10404475" cy="3840162"/>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264650"/>
            <a:ext cx="5635625" cy="48895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7366000" y="9264650"/>
            <a:ext cx="5635625" cy="488950"/>
          </a:xfrm>
          <a:prstGeom prst="rect">
            <a:avLst/>
          </a:prstGeom>
        </p:spPr>
        <p:txBody>
          <a:bodyPr vert="horz" lIns="91440" tIns="45720" rIns="91440" bIns="45720" rtlCol="0" anchor="b"/>
          <a:lstStyle>
            <a:lvl1pPr algn="r">
              <a:defRPr sz="1200"/>
            </a:lvl1pPr>
          </a:lstStyle>
          <a:p>
            <a:fld id="{5BA58235-821F-403A-9358-9C3545CAA333}" type="slidenum">
              <a:rPr lang="zh-TW" altLang="en-US" smtClean="0"/>
              <a:t>‹#›</a:t>
            </a:fld>
            <a:endParaRPr lang="zh-TW" altLang="en-US"/>
          </a:p>
        </p:txBody>
      </p:sp>
    </p:spTree>
    <p:extLst>
      <p:ext uri="{BB962C8B-B14F-4D97-AF65-F5344CB8AC3E}">
        <p14:creationId xmlns:p14="http://schemas.microsoft.com/office/powerpoint/2010/main" val="698579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a:solidFill>
                  <a:srgbClr val="000000"/>
                </a:solidFill>
                <a:latin typeface="ComputerModernRoman"/>
              </a:rPr>
              <a:t>Asymptote: </a:t>
            </a:r>
            <a:r>
              <a:rPr lang="zh-TW" altLang="en-US" sz="1200">
                <a:solidFill>
                  <a:srgbClr val="000000"/>
                </a:solidFill>
                <a:latin typeface="ComputerModernRoman"/>
              </a:rPr>
              <a:t>漸近線</a:t>
            </a:r>
            <a:endParaRPr lang="zh-TW" altLang="en-US"/>
          </a:p>
        </p:txBody>
      </p:sp>
      <p:sp>
        <p:nvSpPr>
          <p:cNvPr id="4" name="投影片編號版面配置區 3"/>
          <p:cNvSpPr>
            <a:spLocks noGrp="1"/>
          </p:cNvSpPr>
          <p:nvPr>
            <p:ph type="sldNum" sz="quarter" idx="5"/>
          </p:nvPr>
        </p:nvSpPr>
        <p:spPr/>
        <p:txBody>
          <a:bodyPr/>
          <a:lstStyle/>
          <a:p>
            <a:fld id="{5BA58235-821F-403A-9358-9C3545CAA333}" type="slidenum">
              <a:rPr lang="zh-TW" altLang="en-US" smtClean="0"/>
              <a:t>10</a:t>
            </a:fld>
            <a:endParaRPr lang="zh-TW" altLang="en-US"/>
          </a:p>
        </p:txBody>
      </p:sp>
    </p:spTree>
    <p:extLst>
      <p:ext uri="{BB962C8B-B14F-4D97-AF65-F5344CB8AC3E}">
        <p14:creationId xmlns:p14="http://schemas.microsoft.com/office/powerpoint/2010/main" val="415511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i="0" kern="1200">
                <a:solidFill>
                  <a:schemeClr val="tx1"/>
                </a:solidFill>
                <a:effectLst/>
                <a:latin typeface="+mn-lt"/>
                <a:ea typeface="+mn-ea"/>
                <a:cs typeface="+mn-cs"/>
              </a:rPr>
              <a:t>First law</a:t>
            </a:r>
            <a:r>
              <a:rPr lang="en-US" altLang="zh-TW" sz="1200" b="0" i="0" kern="1200">
                <a:solidFill>
                  <a:schemeClr val="tx1"/>
                </a:solidFill>
                <a:effectLst/>
                <a:latin typeface="+mn-lt"/>
                <a:ea typeface="+mn-ea"/>
                <a:cs typeface="+mn-cs"/>
              </a:rPr>
              <a:t>: an object either remains at rest or continues to move at a constant </a:t>
            </a:r>
            <a:r>
              <a:rPr lang="en-US" altLang="zh-TW" sz="1200" b="0" i="0" u="none" strike="noStrike" kern="1200">
                <a:solidFill>
                  <a:schemeClr val="tx1"/>
                </a:solidFill>
                <a:effectLst/>
                <a:latin typeface="+mn-lt"/>
                <a:ea typeface="+mn-ea"/>
                <a:cs typeface="+mn-cs"/>
              </a:rPr>
              <a:t>velocity</a:t>
            </a:r>
            <a:r>
              <a:rPr lang="en-US" altLang="zh-TW" sz="1200" b="0" i="0" kern="1200">
                <a:solidFill>
                  <a:schemeClr val="tx1"/>
                </a:solidFill>
                <a:effectLst/>
                <a:latin typeface="+mn-lt"/>
                <a:ea typeface="+mn-ea"/>
                <a:cs typeface="+mn-cs"/>
              </a:rPr>
              <a:t>, unless acted upon by a </a:t>
            </a:r>
            <a:r>
              <a:rPr lang="en-US" altLang="zh-TW" sz="1200" b="0" i="0" u="none" strike="noStrike" kern="1200">
                <a:solidFill>
                  <a:schemeClr val="tx1"/>
                </a:solidFill>
                <a:effectLst/>
                <a:latin typeface="+mn-lt"/>
                <a:ea typeface="+mn-ea"/>
                <a:cs typeface="+mn-cs"/>
              </a:rPr>
              <a:t>force</a:t>
            </a:r>
            <a:r>
              <a:rPr lang="en-US" altLang="zh-TW" sz="1200" b="0" i="0" kern="1200">
                <a:solidFill>
                  <a:schemeClr val="tx1"/>
                </a:solidFill>
                <a:effectLst/>
                <a:latin typeface="+mn-lt"/>
                <a:ea typeface="+mn-ea"/>
                <a:cs typeface="+mn-cs"/>
              </a:rPr>
              <a:t>.</a:t>
            </a:r>
            <a:endParaRPr lang="zh-TW" altLang="en-US"/>
          </a:p>
        </p:txBody>
      </p:sp>
      <p:sp>
        <p:nvSpPr>
          <p:cNvPr id="4" name="投影片編號版面配置區 3"/>
          <p:cNvSpPr>
            <a:spLocks noGrp="1"/>
          </p:cNvSpPr>
          <p:nvPr>
            <p:ph type="sldNum" sz="quarter" idx="5"/>
          </p:nvPr>
        </p:nvSpPr>
        <p:spPr/>
        <p:txBody>
          <a:bodyPr/>
          <a:lstStyle/>
          <a:p>
            <a:fld id="{5BA58235-821F-403A-9358-9C3545CAA333}" type="slidenum">
              <a:rPr lang="zh-TW" altLang="en-US" smtClean="0"/>
              <a:t>13</a:t>
            </a:fld>
            <a:endParaRPr lang="zh-TW" altLang="en-US"/>
          </a:p>
        </p:txBody>
      </p:sp>
    </p:spTree>
    <p:extLst>
      <p:ext uri="{BB962C8B-B14F-4D97-AF65-F5344CB8AC3E}">
        <p14:creationId xmlns:p14="http://schemas.microsoft.com/office/powerpoint/2010/main" val="255581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4772762"/>
            <a:ext cx="15317232" cy="2379878"/>
          </a:xfrm>
          <a:effectLst>
            <a:outerShdw blurRad="50800" dist="38100" dir="5400000" algn="t" rotWithShape="0">
              <a:prstClr val="black">
                <a:alpha val="40000"/>
              </a:prstClr>
            </a:outerShdw>
          </a:effectLst>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6684" b="1">
                <a:solidFill>
                  <a:schemeClr val="bg1"/>
                </a:solidFill>
              </a:defRPr>
            </a:lvl1pPr>
            <a:extLst/>
          </a:lstStyle>
          <a:p>
            <a:r>
              <a:rPr kumimoji="0" lang="en-US"/>
              <a:t>Click to edit Master title style</a:t>
            </a:r>
          </a:p>
        </p:txBody>
      </p:sp>
      <p:sp>
        <p:nvSpPr>
          <p:cNvPr id="3" name="Subtitle 2"/>
          <p:cNvSpPr>
            <a:spLocks noGrp="1"/>
          </p:cNvSpPr>
          <p:nvPr>
            <p:ph type="subTitle" idx="1"/>
          </p:nvPr>
        </p:nvSpPr>
        <p:spPr>
          <a:xfrm>
            <a:off x="1300520" y="2600960"/>
            <a:ext cx="15317232" cy="2132787"/>
          </a:xfrm>
          <a:prstGeom prst="rect">
            <a:avLst/>
          </a:prstGeom>
        </p:spPr>
        <p:txBody>
          <a:bodyPr lIns="118872" tIns="0" rIns="45720" bIns="0" anchor="b"/>
          <a:lstStyle>
            <a:lvl1pPr marL="0" indent="0" algn="l">
              <a:buNone/>
              <a:defRPr sz="2844">
                <a:solidFill>
                  <a:schemeClr val="bg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extLst/>
          </a:lstStyle>
          <a:p>
            <a:r>
              <a:rPr kumimoji="0" lang="en-US"/>
              <a:t>Click to edit Master subtitle style</a:t>
            </a:r>
          </a:p>
        </p:txBody>
      </p:sp>
      <p:sp>
        <p:nvSpPr>
          <p:cNvPr id="10" name="Rectangle 9"/>
          <p:cNvSpPr/>
          <p:nvPr/>
        </p:nvSpPr>
        <p:spPr bwMode="invGray">
          <a:xfrm>
            <a:off x="0" y="7293631"/>
            <a:ext cx="17340263" cy="65024"/>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Tree>
    <p:extLst>
      <p:ext uri="{BB962C8B-B14F-4D97-AF65-F5344CB8AC3E}">
        <p14:creationId xmlns:p14="http://schemas.microsoft.com/office/powerpoint/2010/main" val="26886529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867013" y="1842346"/>
            <a:ext cx="7658616" cy="7828890"/>
          </a:xfrm>
        </p:spPr>
        <p:txBody>
          <a:bodyPr lIns="91440"/>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8814634" y="1842346"/>
            <a:ext cx="7658616" cy="7828890"/>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1916868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4772762"/>
            <a:ext cx="15317232" cy="2379878"/>
          </a:xfrm>
          <a:effectLst>
            <a:outerShdw blurRad="50800" dist="38100" dir="5400000" algn="t" rotWithShape="0">
              <a:prstClr val="black">
                <a:alpha val="40000"/>
              </a:prstClr>
            </a:outerShdw>
          </a:effectLst>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6684" b="1">
                <a:solidFill>
                  <a:schemeClr val="bg1"/>
                </a:solidFill>
              </a:defRPr>
            </a:lvl1pPr>
            <a:extLst/>
          </a:lstStyle>
          <a:p>
            <a:r>
              <a:rPr kumimoji="0" lang="en-US"/>
              <a:t>Click to edit Master title style</a:t>
            </a:r>
          </a:p>
        </p:txBody>
      </p:sp>
      <p:sp>
        <p:nvSpPr>
          <p:cNvPr id="3" name="Subtitle 2"/>
          <p:cNvSpPr>
            <a:spLocks noGrp="1"/>
          </p:cNvSpPr>
          <p:nvPr>
            <p:ph type="subTitle" idx="1"/>
          </p:nvPr>
        </p:nvSpPr>
        <p:spPr>
          <a:xfrm>
            <a:off x="1300520" y="2600960"/>
            <a:ext cx="15317232" cy="2132787"/>
          </a:xfrm>
          <a:prstGeom prst="rect">
            <a:avLst/>
          </a:prstGeom>
        </p:spPr>
        <p:txBody>
          <a:bodyPr lIns="118872" tIns="0" rIns="45720" bIns="0" anchor="b"/>
          <a:lstStyle>
            <a:lvl1pPr marL="0" indent="0" algn="l">
              <a:buNone/>
              <a:defRPr sz="2844">
                <a:solidFill>
                  <a:schemeClr val="bg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extLst/>
          </a:lstStyle>
          <a:p>
            <a:r>
              <a:rPr kumimoji="0" lang="en-US"/>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9B12225-5612-419B-A8D5-4B8EEE4C217E}" type="slidenum">
              <a:rPr lang="en-US" smtClean="0"/>
              <a:pPr/>
              <a:t>‹#›</a:t>
            </a:fld>
            <a:endParaRPr lang="en-US"/>
          </a:p>
        </p:txBody>
      </p:sp>
      <p:sp>
        <p:nvSpPr>
          <p:cNvPr id="10" name="Rectangle 9"/>
          <p:cNvSpPr/>
          <p:nvPr/>
        </p:nvSpPr>
        <p:spPr bwMode="invGray">
          <a:xfrm>
            <a:off x="0" y="7293631"/>
            <a:ext cx="17340263" cy="65024"/>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Tree>
    <p:extLst>
      <p:ext uri="{BB962C8B-B14F-4D97-AF65-F5344CB8AC3E}">
        <p14:creationId xmlns:p14="http://schemas.microsoft.com/office/powerpoint/2010/main" val="29026297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013" y="108374"/>
            <a:ext cx="15606237" cy="1404518"/>
          </a:xfrm>
        </p:spPr>
        <p:txBody>
          <a:bodyPr/>
          <a:lstStyle/>
          <a:p>
            <a:r>
              <a:rPr kumimoji="0" lang="en-US"/>
              <a:t>Click to edit Master title style</a:t>
            </a:r>
          </a:p>
        </p:txBody>
      </p:sp>
      <p:sp>
        <p:nvSpPr>
          <p:cNvPr id="3" name="Content Placeholder 2"/>
          <p:cNvSpPr>
            <a:spLocks noGrp="1"/>
          </p:cNvSpPr>
          <p:nvPr>
            <p:ph idx="1"/>
          </p:nvPr>
        </p:nvSpPr>
        <p:spPr>
          <a:xfrm>
            <a:off x="867013" y="1842348"/>
            <a:ext cx="15606237" cy="7477761"/>
          </a:xfrm>
          <a:prstGeom prst="rect">
            <a:avLst/>
          </a:prstGeo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103240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2" name="Rectangle 11"/>
          <p:cNvSpPr/>
          <p:nvPr/>
        </p:nvSpPr>
        <p:spPr bwMode="invGray">
          <a:xfrm>
            <a:off x="0" y="3701362"/>
            <a:ext cx="17340263" cy="65024"/>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2" name="Title 1"/>
          <p:cNvSpPr>
            <a:spLocks noGrp="1"/>
          </p:cNvSpPr>
          <p:nvPr>
            <p:ph type="title"/>
          </p:nvPr>
        </p:nvSpPr>
        <p:spPr>
          <a:xfrm>
            <a:off x="1421902" y="1300480"/>
            <a:ext cx="15195850" cy="2327859"/>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6684" b="1" cap="none" baseline="0">
                <a:solidFill>
                  <a:schemeClr val="bg1"/>
                </a:solidFill>
              </a:defRPr>
            </a:lvl1pPr>
            <a:extLst/>
          </a:lstStyle>
          <a:p>
            <a:r>
              <a:rPr kumimoji="0" lang="en-US" dirty="0"/>
              <a:t>Click to edit Master title style</a:t>
            </a:r>
          </a:p>
        </p:txBody>
      </p:sp>
      <p:sp>
        <p:nvSpPr>
          <p:cNvPr id="3" name="Text Placeholder 2"/>
          <p:cNvSpPr>
            <a:spLocks noGrp="1"/>
          </p:cNvSpPr>
          <p:nvPr>
            <p:ph type="body" idx="1"/>
          </p:nvPr>
        </p:nvSpPr>
        <p:spPr>
          <a:xfrm>
            <a:off x="1404561" y="3901440"/>
            <a:ext cx="15213191" cy="975360"/>
          </a:xfrm>
          <a:prstGeom prst="rect">
            <a:avLst/>
          </a:prstGeom>
        </p:spPr>
        <p:txBody>
          <a:bodyPr lIns="146304" tIns="0" rIns="45720" bIns="0" anchor="t">
            <a:normAutofit/>
          </a:bodyPr>
          <a:lstStyle>
            <a:lvl1pPr marL="0" indent="0">
              <a:buNone/>
              <a:defRPr sz="5689" b="0">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extLst/>
          </a:lstStyle>
          <a:p>
            <a:pPr lvl="0" eaLnBrk="1" latinLnBrk="0" hangingPunct="1"/>
            <a:r>
              <a:rPr kumimoji="0" lang="en-US" dirty="0"/>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9B12225-5612-419B-A8D5-4B8EEE4C217E}" type="slidenum">
              <a:rPr lang="en-US" smtClean="0"/>
              <a:pPr/>
              <a:t>‹#›</a:t>
            </a:fld>
            <a:endParaRPr lang="en-US"/>
          </a:p>
        </p:txBody>
      </p:sp>
    </p:spTree>
    <p:extLst>
      <p:ext uri="{BB962C8B-B14F-4D97-AF65-F5344CB8AC3E}">
        <p14:creationId xmlns:p14="http://schemas.microsoft.com/office/powerpoint/2010/main" val="316729617"/>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867013" y="1842346"/>
            <a:ext cx="7658616" cy="7828890"/>
          </a:xfrm>
          <a:prstGeom prst="rect">
            <a:avLst/>
          </a:prstGeom>
        </p:spPr>
        <p:txBody>
          <a:bodyPr lIns="91440"/>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8814634" y="1842346"/>
            <a:ext cx="7658616" cy="7828890"/>
          </a:xfrm>
          <a:prstGeom prst="rect">
            <a:avLst/>
          </a:prstGeo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544539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867014" y="1842349"/>
            <a:ext cx="7661627" cy="1017394"/>
          </a:xfrm>
          <a:prstGeom prst="rect">
            <a:avLst/>
          </a:prstGeom>
        </p:spPr>
        <p:txBody>
          <a:bodyPr lIns="146304" anchor="ctr"/>
          <a:lstStyle>
            <a:lvl1pPr marL="0" indent="0">
              <a:buNone/>
              <a:defRPr sz="3271" b="1" cap="all" baseline="0"/>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867014" y="2877636"/>
            <a:ext cx="7661627" cy="6225724"/>
          </a:xfrm>
          <a:prstGeom prst="rect">
            <a:avLst/>
          </a:prstGeo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8808615" y="1842349"/>
            <a:ext cx="7664637" cy="1017394"/>
          </a:xfrm>
          <a:prstGeom prst="rect">
            <a:avLst/>
          </a:prstGeom>
        </p:spPr>
        <p:txBody>
          <a:bodyPr lIns="146304" anchor="ctr"/>
          <a:lstStyle>
            <a:lvl1pPr marL="0" indent="0">
              <a:buNone/>
              <a:defRPr sz="3271" b="1" cap="all" baseline="0"/>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8808615" y="2877636"/>
            <a:ext cx="7664637" cy="6225724"/>
          </a:xfrm>
          <a:prstGeom prst="rect">
            <a:avLst/>
          </a:prstGeo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2956598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4226316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3682122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280" y="216746"/>
            <a:ext cx="4785913" cy="1391514"/>
          </a:xfrm>
        </p:spPr>
        <p:txBody>
          <a:bodyPr vert="horz" lIns="73152" rIns="45720" bIns="0" rtlCol="0" anchor="b">
            <a:normAutofit/>
            <a:sp3d prstMaterial="matte"/>
          </a:bodyPr>
          <a:lstStyle>
            <a:lvl1pPr algn="l">
              <a:defRPr sz="2844" b="0"/>
            </a:lvl1pPr>
            <a:extLst/>
          </a:lstStyle>
          <a:p>
            <a:r>
              <a:rPr kumimoji="0" lang="en-US"/>
              <a:t>Click to edit Master title style</a:t>
            </a:r>
          </a:p>
        </p:txBody>
      </p:sp>
      <p:sp>
        <p:nvSpPr>
          <p:cNvPr id="3" name="Content Placeholder 2"/>
          <p:cNvSpPr>
            <a:spLocks noGrp="1"/>
          </p:cNvSpPr>
          <p:nvPr>
            <p:ph idx="1"/>
          </p:nvPr>
        </p:nvSpPr>
        <p:spPr>
          <a:xfrm>
            <a:off x="5725810" y="2479124"/>
            <a:ext cx="11227633" cy="6483748"/>
          </a:xfrm>
          <a:prstGeom prst="rect">
            <a:avLst/>
          </a:prstGeo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318280" y="2460470"/>
            <a:ext cx="4681871" cy="6502400"/>
          </a:xfrm>
          <a:prstGeom prst="rect">
            <a:avLst/>
          </a:prstGeo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extLst/>
          </a:lstStyle>
          <a:p>
            <a:pPr lvl="0" eaLnBrk="1" latinLnBrk="0" hangingPunct="1"/>
            <a:r>
              <a:rPr kumimoji="0" lang="en-US"/>
              <a:t>Click to edit Master text styles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5415489" y="0"/>
            <a:ext cx="86701" cy="206776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9" name="Rectangle 8"/>
          <p:cNvSpPr/>
          <p:nvPr/>
        </p:nvSpPr>
        <p:spPr bwMode="invGray">
          <a:xfrm>
            <a:off x="5415489" y="0"/>
            <a:ext cx="86701" cy="206776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Tree>
    <p:extLst>
      <p:ext uri="{BB962C8B-B14F-4D97-AF65-F5344CB8AC3E}">
        <p14:creationId xmlns:p14="http://schemas.microsoft.com/office/powerpoint/2010/main" val="206297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12126" y="221081"/>
            <a:ext cx="4788579" cy="1391514"/>
          </a:xfrm>
        </p:spPr>
        <p:txBody>
          <a:bodyPr lIns="73152" bIns="0" anchor="b">
            <a:sp3d prstMaterial="matte"/>
          </a:bodyPr>
          <a:lstStyle>
            <a:lvl1pPr algn="l">
              <a:defRPr sz="2844" b="0"/>
            </a:lvl1pPr>
            <a:extLst/>
          </a:lstStyle>
          <a:p>
            <a:r>
              <a:rPr kumimoji="0" lang="en-US"/>
              <a:t>Click to edit Master title style</a:t>
            </a:r>
          </a:p>
        </p:txBody>
      </p:sp>
      <p:sp>
        <p:nvSpPr>
          <p:cNvPr id="3" name="Picture Placeholder 2"/>
          <p:cNvSpPr>
            <a:spLocks noGrp="1"/>
          </p:cNvSpPr>
          <p:nvPr>
            <p:ph type="pic" idx="1"/>
          </p:nvPr>
        </p:nvSpPr>
        <p:spPr>
          <a:xfrm>
            <a:off x="5506645" y="2111727"/>
            <a:ext cx="11847278" cy="7641873"/>
          </a:xfrm>
          <a:prstGeom prst="rect">
            <a:avLst/>
          </a:prstGeom>
          <a:solidFill>
            <a:schemeClr val="bg2">
              <a:shade val="75000"/>
            </a:schemeClr>
          </a:solidFill>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312125" y="2457907"/>
            <a:ext cx="4681871" cy="6502400"/>
          </a:xfrm>
          <a:prstGeom prst="rect">
            <a:avLst/>
          </a:prstGeo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312125" y="1664614"/>
            <a:ext cx="4785913" cy="286106"/>
          </a:xfrm>
          <a:prstGeom prst="rect">
            <a:avLst/>
          </a:prstGeom>
        </p:spPr>
        <p:txBody>
          <a:bodyPr/>
          <a:lstStyle/>
          <a:p>
            <a:endParaRPr lang="en-US"/>
          </a:p>
        </p:txBody>
      </p:sp>
      <p:sp>
        <p:nvSpPr>
          <p:cNvPr id="11" name="Rectangle 10"/>
          <p:cNvSpPr/>
          <p:nvPr/>
        </p:nvSpPr>
        <p:spPr>
          <a:xfrm>
            <a:off x="5415489" y="0"/>
            <a:ext cx="86701" cy="97536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9" name="Rectangle 8"/>
          <p:cNvSpPr/>
          <p:nvPr/>
        </p:nvSpPr>
        <p:spPr bwMode="invGray">
          <a:xfrm>
            <a:off x="5415489" y="0"/>
            <a:ext cx="86701" cy="97536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6" name="Footer Placeholder 5"/>
          <p:cNvSpPr>
            <a:spLocks noGrp="1"/>
          </p:cNvSpPr>
          <p:nvPr>
            <p:ph type="ftr" sz="quarter" idx="11"/>
          </p:nvPr>
        </p:nvSpPr>
        <p:spPr>
          <a:xfrm>
            <a:off x="5756968" y="1664614"/>
            <a:ext cx="9849269" cy="286106"/>
          </a:xfrm>
          <a:prstGeom prst="rect">
            <a:avLst/>
          </a:prstGeo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15814320" y="1664614"/>
            <a:ext cx="1391666" cy="286106"/>
          </a:xfrm>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238845336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013" y="108374"/>
            <a:ext cx="15606237" cy="1110826"/>
          </a:xfrm>
        </p:spPr>
        <p:txBody>
          <a:bodyPr/>
          <a:lstStyle/>
          <a:p>
            <a:r>
              <a:rPr kumimoji="0" lang="en-US"/>
              <a:t>Click to edit Master title style</a:t>
            </a:r>
          </a:p>
        </p:txBody>
      </p:sp>
      <p:sp>
        <p:nvSpPr>
          <p:cNvPr id="3" name="Content Placeholder 2"/>
          <p:cNvSpPr>
            <a:spLocks noGrp="1"/>
          </p:cNvSpPr>
          <p:nvPr>
            <p:ph idx="1"/>
          </p:nvPr>
        </p:nvSpPr>
        <p:spPr>
          <a:xfrm>
            <a:off x="867013" y="1842348"/>
            <a:ext cx="15606237" cy="7477761"/>
          </a:xfrm>
          <a:prstGeom prst="rect">
            <a:avLst/>
          </a:prstGeo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439922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68379" y="389161"/>
            <a:ext cx="15600775" cy="1626283"/>
          </a:xfrm>
        </p:spPr>
        <p:txBody>
          <a:bodyPr tIns="41473" bIns="41473"/>
          <a:lstStyle/>
          <a:p>
            <a:r>
              <a:rPr lang="en-US"/>
              <a:t>Click to edit Master title style</a:t>
            </a:r>
          </a:p>
        </p:txBody>
      </p:sp>
      <p:sp>
        <p:nvSpPr>
          <p:cNvPr id="3" name="Text Placeholder 2"/>
          <p:cNvSpPr>
            <a:spLocks noGrp="1"/>
          </p:cNvSpPr>
          <p:nvPr>
            <p:ph type="body" sz="half" idx="1"/>
          </p:nvPr>
        </p:nvSpPr>
        <p:spPr>
          <a:xfrm>
            <a:off x="868379" y="2281714"/>
            <a:ext cx="7667946" cy="6435492"/>
          </a:xfrm>
          <a:prstGeom prst="rect">
            <a:avLst/>
          </a:prstGeo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8798477" y="2281714"/>
            <a:ext cx="7670677" cy="6435492"/>
          </a:xfrm>
          <a:prstGeom prst="rect">
            <a:avLst/>
          </a:prstGeom>
        </p:spPr>
        <p:txBody>
          <a:bodyPr rIns="82945" bIns="41473"/>
          <a:lstStyle/>
          <a:p>
            <a:endParaRPr lang="en-US"/>
          </a:p>
        </p:txBody>
      </p:sp>
      <p:sp>
        <p:nvSpPr>
          <p:cNvPr id="7" name="Slide Number Placeholder 6"/>
          <p:cNvSpPr>
            <a:spLocks noGrp="1"/>
          </p:cNvSpPr>
          <p:nvPr>
            <p:ph type="sldNum" idx="12"/>
          </p:nvPr>
        </p:nvSpPr>
        <p:spPr>
          <a:xfrm>
            <a:off x="13304214" y="8983475"/>
            <a:ext cx="4036049" cy="671815"/>
          </a:xfrm>
        </p:spPr>
        <p:txBody>
          <a:bodyPr lIns="82945" tIns="41473" rIns="82945"/>
          <a:lstStyle>
            <a:lvl1pPr>
              <a:defRPr/>
            </a:lvl1pPr>
          </a:lstStyle>
          <a:p>
            <a:fld id="{10066599-523B-4641-9CCC-17D83CD935ED}" type="slidenum">
              <a:rPr lang="en-GB"/>
              <a:pPr/>
              <a:t>‹#›</a:t>
            </a:fld>
            <a:endParaRPr lang="en-GB"/>
          </a:p>
        </p:txBody>
      </p:sp>
    </p:spTree>
    <p:extLst>
      <p:ext uri="{BB962C8B-B14F-4D97-AF65-F5344CB8AC3E}">
        <p14:creationId xmlns:p14="http://schemas.microsoft.com/office/powerpoint/2010/main" val="189047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7013" y="390596"/>
            <a:ext cx="15606237" cy="1625600"/>
          </a:xfrm>
        </p:spPr>
        <p:txBody>
          <a:bodyPr/>
          <a:lstStyle/>
          <a:p>
            <a:r>
              <a:rPr lang="en-US"/>
              <a:t>Click to edit Master title style</a:t>
            </a:r>
          </a:p>
        </p:txBody>
      </p:sp>
      <p:sp>
        <p:nvSpPr>
          <p:cNvPr id="3" name="Text Placeholder 2"/>
          <p:cNvSpPr>
            <a:spLocks noGrp="1"/>
          </p:cNvSpPr>
          <p:nvPr>
            <p:ph type="body" sz="half" idx="1"/>
          </p:nvPr>
        </p:nvSpPr>
        <p:spPr>
          <a:xfrm>
            <a:off x="867013" y="2275842"/>
            <a:ext cx="7658616" cy="64369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814634" y="2275842"/>
            <a:ext cx="7658616" cy="64369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13294202" y="8972412"/>
            <a:ext cx="4046061" cy="677333"/>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9552577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867013" y="1842346"/>
            <a:ext cx="7658616" cy="7828890"/>
          </a:xfrm>
        </p:spPr>
        <p:txBody>
          <a:bodyPr lIns="91440"/>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8814634" y="1842346"/>
            <a:ext cx="7658616" cy="7828890"/>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33732040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9462C4-F4DE-429D-8321-F2FB9EE5D867}"/>
              </a:ext>
            </a:extLst>
          </p:cNvPr>
          <p:cNvSpPr>
            <a:spLocks noGrp="1"/>
          </p:cNvSpPr>
          <p:nvPr>
            <p:ph type="ctrTitle"/>
          </p:nvPr>
        </p:nvSpPr>
        <p:spPr>
          <a:xfrm>
            <a:off x="2166938" y="1597025"/>
            <a:ext cx="13006387" cy="3395663"/>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DB1281E-5966-4D27-BF99-DF12B4419FBD}"/>
              </a:ext>
            </a:extLst>
          </p:cNvPr>
          <p:cNvSpPr>
            <a:spLocks noGrp="1"/>
          </p:cNvSpPr>
          <p:nvPr>
            <p:ph type="subTitle" idx="1"/>
          </p:nvPr>
        </p:nvSpPr>
        <p:spPr>
          <a:xfrm>
            <a:off x="2166938" y="5122863"/>
            <a:ext cx="13006387"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6" name="投影片編號版面配置區 5">
            <a:extLst>
              <a:ext uri="{FF2B5EF4-FFF2-40B4-BE49-F238E27FC236}">
                <a16:creationId xmlns:a16="http://schemas.microsoft.com/office/drawing/2014/main" id="{64875D98-1916-42EA-AD81-3E0007143C2F}"/>
              </a:ext>
            </a:extLst>
          </p:cNvPr>
          <p:cNvSpPr>
            <a:spLocks noGrp="1"/>
          </p:cNvSpPr>
          <p:nvPr>
            <p:ph type="sldNum" sz="quarter" idx="12"/>
          </p:nvPr>
        </p:nvSpPr>
        <p:spPr>
          <a:xfrm>
            <a:off x="71563" y="9308431"/>
            <a:ext cx="767556" cy="371475"/>
          </a:xfrm>
        </p:spPr>
        <p:txBody>
          <a:bodyPr/>
          <a:lstStyle>
            <a:lvl1pPr>
              <a:defRPr sz="2400">
                <a:solidFill>
                  <a:schemeClr val="tx1"/>
                </a:solidFill>
              </a:defRPr>
            </a:lvl1pPr>
          </a:lstStyle>
          <a:p>
            <a:fld id="{E942DE7E-53B6-4CFB-8C6D-116D05998A33}" type="slidenum">
              <a:rPr lang="zh-TW" altLang="en-US" smtClean="0"/>
              <a:pPr/>
              <a:t>‹#›</a:t>
            </a:fld>
            <a:endParaRPr lang="zh-TW" altLang="en-US"/>
          </a:p>
        </p:txBody>
      </p:sp>
    </p:spTree>
    <p:extLst>
      <p:ext uri="{BB962C8B-B14F-4D97-AF65-F5344CB8AC3E}">
        <p14:creationId xmlns:p14="http://schemas.microsoft.com/office/powerpoint/2010/main" val="1653867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D6960D-C7E7-45FD-B477-A34BDA4D5AE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D789C81-3263-4F17-848C-C5D98B8B4D48}"/>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BABD2FC8-1EB2-4A6A-A7AB-81561F0E971D}"/>
              </a:ext>
            </a:extLst>
          </p:cNvPr>
          <p:cNvSpPr>
            <a:spLocks noGrp="1"/>
          </p:cNvSpPr>
          <p:nvPr>
            <p:ph type="sldNum" sz="quarter" idx="12"/>
          </p:nvPr>
        </p:nvSpPr>
        <p:spPr>
          <a:xfrm>
            <a:off x="60305" y="9301914"/>
            <a:ext cx="767556" cy="371475"/>
          </a:xfrm>
        </p:spPr>
        <p:txBody>
          <a:bodyPr/>
          <a:lstStyle>
            <a:lvl1pPr>
              <a:defRPr sz="2400" b="0">
                <a:solidFill>
                  <a:schemeClr val="tx1"/>
                </a:solidFill>
              </a:defRPr>
            </a:lvl1pPr>
          </a:lstStyle>
          <a:p>
            <a:fld id="{E942DE7E-53B6-4CFB-8C6D-116D05998A33}" type="slidenum">
              <a:rPr lang="zh-TW" altLang="en-US" smtClean="0"/>
              <a:pPr/>
              <a:t>‹#›</a:t>
            </a:fld>
            <a:endParaRPr lang="zh-TW" altLang="en-US"/>
          </a:p>
        </p:txBody>
      </p:sp>
    </p:spTree>
    <p:extLst>
      <p:ext uri="{BB962C8B-B14F-4D97-AF65-F5344CB8AC3E}">
        <p14:creationId xmlns:p14="http://schemas.microsoft.com/office/powerpoint/2010/main" val="2828516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4A6215-0C30-4D64-B015-AA7DC03F4CA9}"/>
              </a:ext>
            </a:extLst>
          </p:cNvPr>
          <p:cNvSpPr>
            <a:spLocks noGrp="1"/>
          </p:cNvSpPr>
          <p:nvPr>
            <p:ph type="title"/>
          </p:nvPr>
        </p:nvSpPr>
        <p:spPr>
          <a:xfrm>
            <a:off x="1182688" y="2432050"/>
            <a:ext cx="14955837" cy="4056063"/>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D9DB1BE1-8BFD-487A-8FFB-7AFEFD021430}"/>
              </a:ext>
            </a:extLst>
          </p:cNvPr>
          <p:cNvSpPr>
            <a:spLocks noGrp="1"/>
          </p:cNvSpPr>
          <p:nvPr>
            <p:ph type="body" idx="1"/>
          </p:nvPr>
        </p:nvSpPr>
        <p:spPr>
          <a:xfrm>
            <a:off x="1182688" y="6527800"/>
            <a:ext cx="14955837"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6" name="投影片編號版面配置區 5">
            <a:extLst>
              <a:ext uri="{FF2B5EF4-FFF2-40B4-BE49-F238E27FC236}">
                <a16:creationId xmlns:a16="http://schemas.microsoft.com/office/drawing/2014/main" id="{C9D0EE06-3FC0-4364-962D-4B641E178F20}"/>
              </a:ext>
            </a:extLst>
          </p:cNvPr>
          <p:cNvSpPr>
            <a:spLocks noGrp="1"/>
          </p:cNvSpPr>
          <p:nvPr>
            <p:ph type="sldNum" sz="quarter" idx="12"/>
          </p:nvPr>
        </p:nvSpPr>
        <p:spPr>
          <a:xfrm>
            <a:off x="39479" y="9292389"/>
            <a:ext cx="767556" cy="371475"/>
          </a:xfrm>
        </p:spPr>
        <p:txBody>
          <a:bodyPr/>
          <a:lstStyle>
            <a:lvl1pPr>
              <a:defRPr sz="2400">
                <a:solidFill>
                  <a:schemeClr val="tx1"/>
                </a:solidFill>
              </a:defRPr>
            </a:lvl1pPr>
          </a:lstStyle>
          <a:p>
            <a:fld id="{E942DE7E-53B6-4CFB-8C6D-116D05998A33}" type="slidenum">
              <a:rPr lang="zh-TW" altLang="en-US" smtClean="0"/>
              <a:pPr/>
              <a:t>‹#›</a:t>
            </a:fld>
            <a:endParaRPr lang="zh-TW" altLang="en-US"/>
          </a:p>
        </p:txBody>
      </p:sp>
    </p:spTree>
    <p:extLst>
      <p:ext uri="{BB962C8B-B14F-4D97-AF65-F5344CB8AC3E}">
        <p14:creationId xmlns:p14="http://schemas.microsoft.com/office/powerpoint/2010/main" val="1793147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6A8765-573C-437D-8D51-714862E92C27}"/>
              </a:ext>
            </a:extLst>
          </p:cNvPr>
          <p:cNvSpPr>
            <a:spLocks noGrp="1"/>
          </p:cNvSpPr>
          <p:nvPr>
            <p:ph type="title"/>
          </p:nvPr>
        </p:nvSpPr>
        <p:spPr/>
        <p:txBody>
          <a:bodyPr/>
          <a:lstStyle/>
          <a:p>
            <a:r>
              <a:rPr lang="zh-TW" altLang="en-US"/>
              <a:t>按一下以編輯母片標題樣式</a:t>
            </a:r>
          </a:p>
        </p:txBody>
      </p:sp>
      <p:sp>
        <p:nvSpPr>
          <p:cNvPr id="5" name="投影片編號版面配置區 4">
            <a:extLst>
              <a:ext uri="{FF2B5EF4-FFF2-40B4-BE49-F238E27FC236}">
                <a16:creationId xmlns:a16="http://schemas.microsoft.com/office/drawing/2014/main" id="{5E305B0A-21B4-4627-84FD-758612D31879}"/>
              </a:ext>
            </a:extLst>
          </p:cNvPr>
          <p:cNvSpPr>
            <a:spLocks noGrp="1"/>
          </p:cNvSpPr>
          <p:nvPr>
            <p:ph type="sldNum" sz="quarter" idx="12"/>
          </p:nvPr>
        </p:nvSpPr>
        <p:spPr>
          <a:xfrm>
            <a:off x="87605" y="9308431"/>
            <a:ext cx="767556" cy="371475"/>
          </a:xfrm>
        </p:spPr>
        <p:txBody>
          <a:bodyPr/>
          <a:lstStyle>
            <a:lvl1pPr>
              <a:defRPr sz="2400">
                <a:solidFill>
                  <a:schemeClr val="tx1"/>
                </a:solidFill>
              </a:defRPr>
            </a:lvl1pPr>
          </a:lstStyle>
          <a:p>
            <a:fld id="{E942DE7E-53B6-4CFB-8C6D-116D05998A33}" type="slidenum">
              <a:rPr lang="zh-TW" altLang="en-US" smtClean="0"/>
              <a:pPr/>
              <a:t>‹#›</a:t>
            </a:fld>
            <a:endParaRPr lang="zh-TW" altLang="en-US"/>
          </a:p>
        </p:txBody>
      </p:sp>
    </p:spTree>
    <p:extLst>
      <p:ext uri="{BB962C8B-B14F-4D97-AF65-F5344CB8AC3E}">
        <p14:creationId xmlns:p14="http://schemas.microsoft.com/office/powerpoint/2010/main" val="3486815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2448724-FC5D-4B08-A8AB-00A0C3737089}"/>
              </a:ext>
            </a:extLst>
          </p:cNvPr>
          <p:cNvSpPr>
            <a:spLocks noGrp="1"/>
          </p:cNvSpPr>
          <p:nvPr>
            <p:ph type="sldNum" sz="quarter" idx="12"/>
          </p:nvPr>
        </p:nvSpPr>
        <p:spPr>
          <a:xfrm>
            <a:off x="87605" y="9308431"/>
            <a:ext cx="767556" cy="371475"/>
          </a:xfrm>
        </p:spPr>
        <p:txBody>
          <a:bodyPr/>
          <a:lstStyle>
            <a:lvl1pPr>
              <a:defRPr sz="2400">
                <a:solidFill>
                  <a:schemeClr val="tx1"/>
                </a:solidFill>
              </a:defRPr>
            </a:lvl1pPr>
          </a:lstStyle>
          <a:p>
            <a:fld id="{E942DE7E-53B6-4CFB-8C6D-116D05998A33}" type="slidenum">
              <a:rPr lang="zh-TW" altLang="en-US" smtClean="0"/>
              <a:pPr/>
              <a:t>‹#›</a:t>
            </a:fld>
            <a:endParaRPr lang="zh-TW" altLang="en-US"/>
          </a:p>
        </p:txBody>
      </p:sp>
    </p:spTree>
    <p:extLst>
      <p:ext uri="{BB962C8B-B14F-4D97-AF65-F5344CB8AC3E}">
        <p14:creationId xmlns:p14="http://schemas.microsoft.com/office/powerpoint/2010/main" val="39628023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192212" y="304800"/>
            <a:ext cx="14955837" cy="1490663"/>
          </a:xfrm>
        </p:spPr>
        <p:txBody>
          <a:bodyPr lIns="0" tIns="0" rIns="0" bIns="0"/>
          <a:lstStyle>
            <a:lvl1pPr>
              <a:defRPr sz="6250" b="0" i="0">
                <a:solidFill>
                  <a:schemeClr val="tx1"/>
                </a:solidFill>
                <a:latin typeface="DejaVu Serif"/>
                <a:cs typeface="DejaVu Serif"/>
              </a:defRPr>
            </a:lvl1pPr>
          </a:lstStyle>
          <a:p>
            <a:endParaRPr/>
          </a:p>
        </p:txBody>
      </p:sp>
    </p:spTree>
    <p:extLst>
      <p:ext uri="{BB962C8B-B14F-4D97-AF65-F5344CB8AC3E}">
        <p14:creationId xmlns:p14="http://schemas.microsoft.com/office/powerpoint/2010/main" val="7837037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2" name="Rectangle 11"/>
          <p:cNvSpPr/>
          <p:nvPr/>
        </p:nvSpPr>
        <p:spPr bwMode="invGray">
          <a:xfrm>
            <a:off x="0" y="3701362"/>
            <a:ext cx="17340263" cy="65024"/>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2" name="Title 1"/>
          <p:cNvSpPr>
            <a:spLocks noGrp="1"/>
          </p:cNvSpPr>
          <p:nvPr>
            <p:ph type="title"/>
          </p:nvPr>
        </p:nvSpPr>
        <p:spPr>
          <a:xfrm>
            <a:off x="1421902" y="1300480"/>
            <a:ext cx="15195850" cy="2327859"/>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6684" b="1" cap="none" baseline="0">
                <a:solidFill>
                  <a:schemeClr val="bg1"/>
                </a:solidFill>
              </a:defRPr>
            </a:lvl1pPr>
            <a:extLst/>
          </a:lstStyle>
          <a:p>
            <a:r>
              <a:rPr kumimoji="0" lang="en-US" dirty="0"/>
              <a:t>Click to edit Master title style</a:t>
            </a:r>
          </a:p>
        </p:txBody>
      </p:sp>
      <p:sp>
        <p:nvSpPr>
          <p:cNvPr id="3" name="Text Placeholder 2"/>
          <p:cNvSpPr>
            <a:spLocks noGrp="1"/>
          </p:cNvSpPr>
          <p:nvPr>
            <p:ph type="body" idx="1"/>
          </p:nvPr>
        </p:nvSpPr>
        <p:spPr>
          <a:xfrm>
            <a:off x="1404561" y="3901440"/>
            <a:ext cx="15213191" cy="975360"/>
          </a:xfrm>
          <a:prstGeom prst="rect">
            <a:avLst/>
          </a:prstGeom>
        </p:spPr>
        <p:txBody>
          <a:bodyPr lIns="146304" tIns="0" rIns="45720" bIns="0" anchor="t">
            <a:normAutofit/>
          </a:bodyPr>
          <a:lstStyle>
            <a:lvl1pPr marL="0" indent="0">
              <a:buNone/>
              <a:defRPr sz="5689" b="0">
                <a:solidFill>
                  <a:schemeClr val="bg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extLst/>
          </a:lstStyle>
          <a:p>
            <a:pPr lvl="0" eaLnBrk="1" latinLnBrk="0" hangingPunct="1"/>
            <a:r>
              <a:rPr kumimoji="0" lang="en-US" dirty="0"/>
              <a:t>Click to edit Master text styles</a:t>
            </a:r>
          </a:p>
        </p:txBody>
      </p:sp>
    </p:spTree>
    <p:extLst>
      <p:ext uri="{BB962C8B-B14F-4D97-AF65-F5344CB8AC3E}">
        <p14:creationId xmlns:p14="http://schemas.microsoft.com/office/powerpoint/2010/main" val="18465363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867013" y="1842346"/>
            <a:ext cx="7658616" cy="7828890"/>
          </a:xfrm>
          <a:prstGeom prst="rect">
            <a:avLst/>
          </a:prstGeom>
        </p:spPr>
        <p:txBody>
          <a:bodyPr lIns="91440"/>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8814634" y="1842346"/>
            <a:ext cx="7658616" cy="7828890"/>
          </a:xfrm>
          <a:prstGeom prst="rect">
            <a:avLst/>
          </a:prstGeo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1538722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867014" y="1842349"/>
            <a:ext cx="7661627" cy="1017394"/>
          </a:xfrm>
          <a:prstGeom prst="rect">
            <a:avLst/>
          </a:prstGeom>
        </p:spPr>
        <p:txBody>
          <a:bodyPr lIns="146304" anchor="ctr"/>
          <a:lstStyle>
            <a:lvl1pPr marL="0" indent="0">
              <a:buNone/>
              <a:defRPr sz="3271" b="1" cap="all" baseline="0"/>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867014" y="2877636"/>
            <a:ext cx="7661627" cy="6225724"/>
          </a:xfrm>
          <a:prstGeom prst="rect">
            <a:avLst/>
          </a:prstGeo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8808615" y="1842349"/>
            <a:ext cx="7664637" cy="1017394"/>
          </a:xfrm>
          <a:prstGeom prst="rect">
            <a:avLst/>
          </a:prstGeom>
        </p:spPr>
        <p:txBody>
          <a:bodyPr lIns="146304" anchor="ctr"/>
          <a:lstStyle>
            <a:lvl1pPr marL="0" indent="0">
              <a:buNone/>
              <a:defRPr sz="3271" b="1" cap="all" baseline="0"/>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8808615" y="2877636"/>
            <a:ext cx="7664637" cy="6225724"/>
          </a:xfrm>
          <a:prstGeom prst="rect">
            <a:avLst/>
          </a:prstGeo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779150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139197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1639319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280" y="216746"/>
            <a:ext cx="4785913" cy="1391514"/>
          </a:xfrm>
        </p:spPr>
        <p:txBody>
          <a:bodyPr vert="horz" lIns="73152" rIns="45720" bIns="0" rtlCol="0" anchor="b">
            <a:normAutofit/>
            <a:sp3d prstMaterial="matte"/>
          </a:bodyPr>
          <a:lstStyle>
            <a:lvl1pPr algn="l">
              <a:defRPr sz="2844" b="0"/>
            </a:lvl1pPr>
            <a:extLst/>
          </a:lstStyle>
          <a:p>
            <a:r>
              <a:rPr kumimoji="0" lang="en-US"/>
              <a:t>Click to edit Master title style</a:t>
            </a:r>
          </a:p>
        </p:txBody>
      </p:sp>
      <p:sp>
        <p:nvSpPr>
          <p:cNvPr id="3" name="Content Placeholder 2"/>
          <p:cNvSpPr>
            <a:spLocks noGrp="1"/>
          </p:cNvSpPr>
          <p:nvPr>
            <p:ph idx="1"/>
          </p:nvPr>
        </p:nvSpPr>
        <p:spPr>
          <a:xfrm>
            <a:off x="5725810" y="2479124"/>
            <a:ext cx="11227633" cy="6483748"/>
          </a:xfrm>
          <a:prstGeom prst="rect">
            <a:avLst/>
          </a:prstGeo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318280" y="2460470"/>
            <a:ext cx="4681871" cy="6502400"/>
          </a:xfrm>
          <a:prstGeom prst="rect">
            <a:avLst/>
          </a:prstGeo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extLst/>
          </a:lstStyle>
          <a:p>
            <a:pPr lvl="0" eaLnBrk="1" latinLnBrk="0" hangingPunct="1"/>
            <a:r>
              <a:rPr kumimoji="0" lang="en-US"/>
              <a:t>Click to edit Master text styles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5415489" y="0"/>
            <a:ext cx="86701" cy="206776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9" name="Rectangle 8"/>
          <p:cNvSpPr/>
          <p:nvPr/>
        </p:nvSpPr>
        <p:spPr bwMode="invGray">
          <a:xfrm>
            <a:off x="5415489" y="0"/>
            <a:ext cx="86701" cy="2067763"/>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Tree>
    <p:extLst>
      <p:ext uri="{BB962C8B-B14F-4D97-AF65-F5344CB8AC3E}">
        <p14:creationId xmlns:p14="http://schemas.microsoft.com/office/powerpoint/2010/main" val="255722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12126" y="221081"/>
            <a:ext cx="4788579" cy="1391514"/>
          </a:xfrm>
        </p:spPr>
        <p:txBody>
          <a:bodyPr lIns="73152" bIns="0" anchor="b">
            <a:sp3d prstMaterial="matte"/>
          </a:bodyPr>
          <a:lstStyle>
            <a:lvl1pPr algn="l">
              <a:defRPr sz="2844" b="0"/>
            </a:lvl1pPr>
            <a:extLst/>
          </a:lstStyle>
          <a:p>
            <a:r>
              <a:rPr kumimoji="0" lang="en-US"/>
              <a:t>Click to edit Master title style</a:t>
            </a:r>
          </a:p>
        </p:txBody>
      </p:sp>
      <p:sp>
        <p:nvSpPr>
          <p:cNvPr id="3" name="Picture Placeholder 2"/>
          <p:cNvSpPr>
            <a:spLocks noGrp="1"/>
          </p:cNvSpPr>
          <p:nvPr>
            <p:ph type="pic" idx="1"/>
          </p:nvPr>
        </p:nvSpPr>
        <p:spPr>
          <a:xfrm>
            <a:off x="5506645" y="2111727"/>
            <a:ext cx="11847278" cy="7641873"/>
          </a:xfrm>
          <a:prstGeom prst="rect">
            <a:avLst/>
          </a:prstGeom>
          <a:solidFill>
            <a:schemeClr val="bg2">
              <a:shade val="75000"/>
            </a:schemeClr>
          </a:solidFill>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312125" y="2457907"/>
            <a:ext cx="4681871" cy="6502400"/>
          </a:xfrm>
          <a:prstGeom prst="rect">
            <a:avLst/>
          </a:prstGeo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312125" y="1664614"/>
            <a:ext cx="4785913" cy="286106"/>
          </a:xfrm>
          <a:prstGeom prst="rect">
            <a:avLst/>
          </a:prstGeom>
        </p:spPr>
        <p:txBody>
          <a:bodyPr/>
          <a:lstStyle/>
          <a:p>
            <a:endParaRPr lang="en-US"/>
          </a:p>
        </p:txBody>
      </p:sp>
      <p:sp>
        <p:nvSpPr>
          <p:cNvPr id="11" name="Rectangle 10"/>
          <p:cNvSpPr/>
          <p:nvPr/>
        </p:nvSpPr>
        <p:spPr>
          <a:xfrm>
            <a:off x="5415489" y="0"/>
            <a:ext cx="86701" cy="97536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9" name="Rectangle 8"/>
          <p:cNvSpPr/>
          <p:nvPr/>
        </p:nvSpPr>
        <p:spPr bwMode="invGray">
          <a:xfrm>
            <a:off x="5415489" y="0"/>
            <a:ext cx="86701" cy="97536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6" name="Footer Placeholder 5"/>
          <p:cNvSpPr>
            <a:spLocks noGrp="1"/>
          </p:cNvSpPr>
          <p:nvPr>
            <p:ph type="ftr" sz="quarter" idx="11"/>
          </p:nvPr>
        </p:nvSpPr>
        <p:spPr>
          <a:xfrm>
            <a:off x="5756968" y="1664614"/>
            <a:ext cx="9849269" cy="286106"/>
          </a:xfrm>
          <a:prstGeom prst="rect">
            <a:avLst/>
          </a:prstGeo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15814320" y="1664614"/>
            <a:ext cx="1391666" cy="286106"/>
          </a:xfrm>
        </p:spPr>
        <p:txBody>
          <a:bodyPr/>
          <a:lstStyle/>
          <a:p>
            <a:fld id="{19B12225-5612-419B-A8D5-4B8EEE4C217E}" type="slidenum">
              <a:rPr lang="en-US" smtClean="0"/>
              <a:pPr/>
              <a:t>‹#›</a:t>
            </a:fld>
            <a:endParaRPr lang="en-US"/>
          </a:p>
        </p:txBody>
      </p:sp>
    </p:spTree>
    <p:extLst>
      <p:ext uri="{BB962C8B-B14F-4D97-AF65-F5344CB8AC3E}">
        <p14:creationId xmlns:p14="http://schemas.microsoft.com/office/powerpoint/2010/main" val="264919015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299798"/>
            <a:ext cx="17340263" cy="65024"/>
          </a:xfrm>
          <a:prstGeom prst="rect">
            <a:avLst/>
          </a:prstGeom>
          <a:gradFill flip="none" rotWithShape="1">
            <a:gsLst>
              <a:gs pos="0">
                <a:schemeClr val="accent2">
                  <a:lumMod val="5000"/>
                  <a:lumOff val="95000"/>
                </a:schemeClr>
              </a:gs>
              <a:gs pos="41000">
                <a:schemeClr val="accent2">
                  <a:lumMod val="45000"/>
                  <a:lumOff val="55000"/>
                </a:schemeClr>
              </a:gs>
              <a:gs pos="65000">
                <a:schemeClr val="accent2">
                  <a:lumMod val="45000"/>
                  <a:lumOff val="55000"/>
                </a:schemeClr>
              </a:gs>
              <a:gs pos="100000">
                <a:schemeClr val="accent2">
                  <a:lumMod val="30000"/>
                  <a:lumOff val="70000"/>
                </a:schemeClr>
              </a:gs>
            </a:gsLst>
            <a:lin ang="10800000" scaled="1"/>
            <a:tileRect/>
          </a:gra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2" name="Title Placeholder 1"/>
          <p:cNvSpPr>
            <a:spLocks noGrp="1"/>
          </p:cNvSpPr>
          <p:nvPr>
            <p:ph type="title"/>
          </p:nvPr>
        </p:nvSpPr>
        <p:spPr>
          <a:xfrm>
            <a:off x="867013" y="105907"/>
            <a:ext cx="15606237" cy="1192107"/>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867013" y="1503215"/>
            <a:ext cx="15606237" cy="7719909"/>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6" name="Slide Number Placeholder 5"/>
          <p:cNvSpPr>
            <a:spLocks noGrp="1"/>
          </p:cNvSpPr>
          <p:nvPr>
            <p:ph type="sldNum" sz="quarter" idx="4"/>
          </p:nvPr>
        </p:nvSpPr>
        <p:spPr>
          <a:xfrm>
            <a:off x="15840221" y="9363456"/>
            <a:ext cx="1391666" cy="390144"/>
          </a:xfrm>
          <a:prstGeom prst="rect">
            <a:avLst/>
          </a:prstGeom>
        </p:spPr>
        <p:txBody>
          <a:bodyPr vert="horz" bIns="0" rtlCol="0" anchor="ctr"/>
          <a:lstStyle>
            <a:lvl1pPr algn="r" eaLnBrk="1" latinLnBrk="0" hangingPunct="1">
              <a:defRPr kumimoji="0" sz="2276" b="1">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extLst>
      <p:ext uri="{BB962C8B-B14F-4D97-AF65-F5344CB8AC3E}">
        <p14:creationId xmlns:p14="http://schemas.microsoft.com/office/powerpoint/2010/main" val="33780069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99" r:id="rId10"/>
  </p:sldLayoutIdLst>
  <p:hf hdr="0" dt="0"/>
  <p:txStyles>
    <p:titleStyle>
      <a:lvl1pPr algn="ctr" rtl="0" eaLnBrk="1" latinLnBrk="0" hangingPunct="1">
        <a:spcBef>
          <a:spcPct val="0"/>
        </a:spcBef>
        <a:buNone/>
        <a:defRPr kumimoji="0" sz="6400" b="1" kern="1200">
          <a:solidFill>
            <a:schemeClr val="tx1"/>
          </a:solidFill>
          <a:effectLst/>
          <a:latin typeface="+mj-lt"/>
          <a:ea typeface="+mj-ea"/>
          <a:cs typeface="+mj-cs"/>
        </a:defRPr>
      </a:lvl1pPr>
      <a:extLst/>
    </p:titleStyle>
    <p:bodyStyle>
      <a:lvl1pPr marL="624221" indent="-455161" algn="l" rtl="0" eaLnBrk="1" latinLnBrk="0" hangingPunct="1">
        <a:spcBef>
          <a:spcPts val="0"/>
        </a:spcBef>
        <a:buClr>
          <a:schemeClr val="accent1"/>
        </a:buClr>
        <a:buSzPct val="80000"/>
        <a:buFont typeface="Wingdings 2"/>
        <a:buChar char=""/>
        <a:defRPr kumimoji="0" sz="4551" kern="1200">
          <a:solidFill>
            <a:schemeClr val="tx1"/>
          </a:solidFill>
          <a:latin typeface="Calibri" pitchFamily="34" charset="0"/>
          <a:ea typeface="+mn-ea"/>
          <a:cs typeface="Calibri" pitchFamily="34" charset="0"/>
        </a:defRPr>
      </a:lvl1pPr>
      <a:lvl2pPr marL="1040368" indent="-390138" algn="l" rtl="0" eaLnBrk="1" latinLnBrk="0" hangingPunct="1">
        <a:spcBef>
          <a:spcPct val="20000"/>
        </a:spcBef>
        <a:buClr>
          <a:schemeClr val="accent2"/>
        </a:buClr>
        <a:buSzPct val="100000"/>
        <a:buFont typeface="Wingdings" pitchFamily="2" charset="2"/>
        <a:buChar char="§"/>
        <a:defRPr kumimoji="0" sz="3982" kern="1200">
          <a:solidFill>
            <a:schemeClr val="tx1"/>
          </a:solidFill>
          <a:latin typeface="Calibri" pitchFamily="34" charset="0"/>
          <a:ea typeface="+mn-ea"/>
          <a:cs typeface="Calibri" pitchFamily="34" charset="0"/>
        </a:defRPr>
      </a:lvl2pPr>
      <a:lvl3pPr marL="1417501" indent="-325115" algn="l" rtl="0" eaLnBrk="1" latinLnBrk="0" hangingPunct="1">
        <a:spcBef>
          <a:spcPct val="20000"/>
        </a:spcBef>
        <a:buClr>
          <a:schemeClr val="accent3"/>
        </a:buClr>
        <a:buSzPct val="100000"/>
        <a:buFont typeface="Wingdings" pitchFamily="2" charset="2"/>
        <a:buChar char="§"/>
        <a:defRPr kumimoji="0" sz="3413" kern="1200">
          <a:solidFill>
            <a:schemeClr val="tx1"/>
          </a:solidFill>
          <a:latin typeface="Calibri" pitchFamily="34" charset="0"/>
          <a:ea typeface="+mn-ea"/>
          <a:cs typeface="Calibri" pitchFamily="34" charset="0"/>
        </a:defRPr>
      </a:lvl3pPr>
      <a:lvl4pPr marL="1729611" indent="-260092" algn="l" rtl="0" eaLnBrk="1" latinLnBrk="0" hangingPunct="1">
        <a:spcBef>
          <a:spcPct val="20000"/>
        </a:spcBef>
        <a:buClr>
          <a:schemeClr val="accent4"/>
        </a:buClr>
        <a:buSzPct val="100000"/>
        <a:buFont typeface="Wingdings" pitchFamily="2" charset="2"/>
        <a:buChar char="§"/>
        <a:defRPr kumimoji="0" sz="2844" kern="1200">
          <a:solidFill>
            <a:schemeClr val="tx1"/>
          </a:solidFill>
          <a:latin typeface="Calibri" pitchFamily="34" charset="0"/>
          <a:ea typeface="+mn-ea"/>
          <a:cs typeface="Calibri" pitchFamily="34" charset="0"/>
        </a:defRPr>
      </a:lvl4pPr>
      <a:lvl5pPr marL="2028717" indent="-260092" algn="l" rtl="0" eaLnBrk="1" latinLnBrk="0" hangingPunct="1">
        <a:spcBef>
          <a:spcPct val="20000"/>
        </a:spcBef>
        <a:buClr>
          <a:schemeClr val="accent5"/>
        </a:buClr>
        <a:buSzPct val="100000"/>
        <a:buFont typeface="Wingdings" pitchFamily="2" charset="2"/>
        <a:buChar char="§"/>
        <a:defRPr kumimoji="0" lang="en-US" sz="2844" kern="1200" smtClean="0">
          <a:solidFill>
            <a:schemeClr val="tx1"/>
          </a:solidFill>
          <a:latin typeface="Calibri" pitchFamily="34" charset="0"/>
          <a:ea typeface="+mn-ea"/>
          <a:cs typeface="Calibri" pitchFamily="34" charset="0"/>
        </a:defRPr>
      </a:lvl5pPr>
      <a:lvl6pPr marL="2314818" indent="-260092" algn="l" rtl="0" eaLnBrk="1" latinLnBrk="0" hangingPunct="1">
        <a:spcBef>
          <a:spcPct val="20000"/>
        </a:spcBef>
        <a:buClr>
          <a:schemeClr val="accent6"/>
        </a:buClr>
        <a:buSzPct val="100000"/>
        <a:buFont typeface="Wingdings 2"/>
        <a:buChar char=""/>
        <a:defRPr kumimoji="0" sz="2844" kern="1200">
          <a:solidFill>
            <a:schemeClr val="tx1"/>
          </a:solidFill>
          <a:latin typeface="+mn-lt"/>
          <a:ea typeface="+mn-ea"/>
          <a:cs typeface="+mn-cs"/>
        </a:defRPr>
      </a:lvl6pPr>
      <a:lvl7pPr marL="2600919" indent="-260092" algn="l" rtl="0" eaLnBrk="1" latinLnBrk="0" hangingPunct="1">
        <a:spcBef>
          <a:spcPct val="20000"/>
        </a:spcBef>
        <a:buClr>
          <a:schemeClr val="accent1"/>
        </a:buClr>
        <a:buSzPct val="100000"/>
        <a:buFont typeface="Wingdings 2"/>
        <a:buChar char=""/>
        <a:defRPr kumimoji="0" sz="2560" kern="1200">
          <a:solidFill>
            <a:schemeClr val="tx1"/>
          </a:solidFill>
          <a:latin typeface="+mn-lt"/>
          <a:ea typeface="+mn-ea"/>
          <a:cs typeface="+mn-cs"/>
        </a:defRPr>
      </a:lvl7pPr>
      <a:lvl8pPr marL="2887020" indent="-260092" algn="l" rtl="0" eaLnBrk="1" latinLnBrk="0" hangingPunct="1">
        <a:spcBef>
          <a:spcPct val="20000"/>
        </a:spcBef>
        <a:buClr>
          <a:schemeClr val="accent2"/>
        </a:buClr>
        <a:buFont typeface="Wingdings 2" pitchFamily="18" charset="2"/>
        <a:buChar char=""/>
        <a:defRPr kumimoji="0" sz="2560" kern="1200">
          <a:solidFill>
            <a:schemeClr val="tx1"/>
          </a:solidFill>
          <a:latin typeface="+mn-lt"/>
          <a:ea typeface="+mn-ea"/>
          <a:cs typeface="+mn-cs"/>
        </a:defRPr>
      </a:lvl8pPr>
      <a:lvl9pPr marL="3173122" indent="-260092" algn="l" rtl="0" eaLnBrk="1" latinLnBrk="0" hangingPunct="1">
        <a:spcBef>
          <a:spcPct val="20000"/>
        </a:spcBef>
        <a:buClr>
          <a:schemeClr val="accent3"/>
        </a:buClr>
        <a:buFont typeface="Wingdings 2" pitchFamily="18" charset="2"/>
        <a:buChar char=""/>
        <a:defRPr kumimoji="0" sz="256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50230" algn="l" rtl="0" eaLnBrk="1" latinLnBrk="0" hangingPunct="1">
        <a:defRPr kumimoji="0" kern="1200">
          <a:solidFill>
            <a:schemeClr val="tx1"/>
          </a:solidFill>
          <a:latin typeface="+mn-lt"/>
          <a:ea typeface="+mn-ea"/>
          <a:cs typeface="+mn-cs"/>
        </a:defRPr>
      </a:lvl2pPr>
      <a:lvl3pPr marL="1300460" algn="l" rtl="0" eaLnBrk="1" latinLnBrk="0" hangingPunct="1">
        <a:defRPr kumimoji="0" kern="1200">
          <a:solidFill>
            <a:schemeClr val="tx1"/>
          </a:solidFill>
          <a:latin typeface="+mn-lt"/>
          <a:ea typeface="+mn-ea"/>
          <a:cs typeface="+mn-cs"/>
        </a:defRPr>
      </a:lvl3pPr>
      <a:lvl4pPr marL="1950690" algn="l" rtl="0" eaLnBrk="1" latinLnBrk="0" hangingPunct="1">
        <a:defRPr kumimoji="0" kern="1200">
          <a:solidFill>
            <a:schemeClr val="tx1"/>
          </a:solidFill>
          <a:latin typeface="+mn-lt"/>
          <a:ea typeface="+mn-ea"/>
          <a:cs typeface="+mn-cs"/>
        </a:defRPr>
      </a:lvl4pPr>
      <a:lvl5pPr marL="2600919" algn="l" rtl="0" eaLnBrk="1" latinLnBrk="0" hangingPunct="1">
        <a:defRPr kumimoji="0" kern="1200">
          <a:solidFill>
            <a:schemeClr val="tx1"/>
          </a:solidFill>
          <a:latin typeface="+mn-lt"/>
          <a:ea typeface="+mn-ea"/>
          <a:cs typeface="+mn-cs"/>
        </a:defRPr>
      </a:lvl5pPr>
      <a:lvl6pPr marL="3251149" algn="l" rtl="0" eaLnBrk="1" latinLnBrk="0" hangingPunct="1">
        <a:defRPr kumimoji="0" kern="1200">
          <a:solidFill>
            <a:schemeClr val="tx1"/>
          </a:solidFill>
          <a:latin typeface="+mn-lt"/>
          <a:ea typeface="+mn-ea"/>
          <a:cs typeface="+mn-cs"/>
        </a:defRPr>
      </a:lvl6pPr>
      <a:lvl7pPr marL="3901379" algn="l" rtl="0" eaLnBrk="1" latinLnBrk="0" hangingPunct="1">
        <a:defRPr kumimoji="0" kern="1200">
          <a:solidFill>
            <a:schemeClr val="tx1"/>
          </a:solidFill>
          <a:latin typeface="+mn-lt"/>
          <a:ea typeface="+mn-ea"/>
          <a:cs typeface="+mn-cs"/>
        </a:defRPr>
      </a:lvl7pPr>
      <a:lvl8pPr marL="4551609" algn="l" rtl="0" eaLnBrk="1" latinLnBrk="0" hangingPunct="1">
        <a:defRPr kumimoji="0" kern="1200">
          <a:solidFill>
            <a:schemeClr val="tx1"/>
          </a:solidFill>
          <a:latin typeface="+mn-lt"/>
          <a:ea typeface="+mn-ea"/>
          <a:cs typeface="+mn-cs"/>
        </a:defRPr>
      </a:lvl8pPr>
      <a:lvl9pPr marL="5201839"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52203"/>
            <a:ext cx="17340263" cy="65024"/>
          </a:xfrm>
          <a:prstGeom prst="rect">
            <a:avLst/>
          </a:prstGeom>
          <a:gradFill flip="none" rotWithShape="1">
            <a:gsLst>
              <a:gs pos="0">
                <a:schemeClr val="accent2">
                  <a:lumMod val="5000"/>
                  <a:lumOff val="95000"/>
                </a:schemeClr>
              </a:gs>
              <a:gs pos="41000">
                <a:schemeClr val="accent2">
                  <a:lumMod val="45000"/>
                  <a:lumOff val="55000"/>
                </a:schemeClr>
              </a:gs>
              <a:gs pos="65000">
                <a:schemeClr val="accent2">
                  <a:lumMod val="45000"/>
                  <a:lumOff val="55000"/>
                </a:schemeClr>
              </a:gs>
              <a:gs pos="100000">
                <a:schemeClr val="accent2">
                  <a:lumMod val="30000"/>
                  <a:lumOff val="70000"/>
                </a:schemeClr>
              </a:gs>
            </a:gsLst>
            <a:lin ang="10800000" scaled="1"/>
            <a:tileRect/>
          </a:gra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2560"/>
          </a:p>
        </p:txBody>
      </p:sp>
      <p:sp>
        <p:nvSpPr>
          <p:cNvPr id="2" name="Title Placeholder 1"/>
          <p:cNvSpPr>
            <a:spLocks noGrp="1"/>
          </p:cNvSpPr>
          <p:nvPr>
            <p:ph type="title"/>
          </p:nvPr>
        </p:nvSpPr>
        <p:spPr>
          <a:xfrm>
            <a:off x="867013" y="216747"/>
            <a:ext cx="15606237" cy="1192107"/>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867013" y="1842348"/>
            <a:ext cx="15606237" cy="747776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6" name="Slide Number Placeholder 5"/>
          <p:cNvSpPr>
            <a:spLocks noGrp="1"/>
          </p:cNvSpPr>
          <p:nvPr>
            <p:ph type="sldNum" sz="quarter" idx="4"/>
          </p:nvPr>
        </p:nvSpPr>
        <p:spPr>
          <a:xfrm>
            <a:off x="15840221" y="9363456"/>
            <a:ext cx="1391666" cy="390144"/>
          </a:xfrm>
          <a:prstGeom prst="rect">
            <a:avLst/>
          </a:prstGeom>
        </p:spPr>
        <p:txBody>
          <a:bodyPr vert="horz" bIns="0" rtlCol="0" anchor="ctr"/>
          <a:lstStyle>
            <a:lvl1pPr algn="r" eaLnBrk="1" latinLnBrk="0" hangingPunct="1">
              <a:defRPr kumimoji="0" sz="2276" b="1">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extLst>
      <p:ext uri="{BB962C8B-B14F-4D97-AF65-F5344CB8AC3E}">
        <p14:creationId xmlns:p14="http://schemas.microsoft.com/office/powerpoint/2010/main" val="145250837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ftr="0" dt="0"/>
  <p:txStyles>
    <p:titleStyle>
      <a:lvl1pPr algn="l" rtl="0" eaLnBrk="1" latinLnBrk="0" hangingPunct="1">
        <a:spcBef>
          <a:spcPct val="0"/>
        </a:spcBef>
        <a:buNone/>
        <a:defRPr kumimoji="0" sz="6400" b="1" kern="1200">
          <a:solidFill>
            <a:schemeClr val="tx1"/>
          </a:solidFill>
          <a:effectLst/>
          <a:latin typeface="+mj-lt"/>
          <a:ea typeface="+mj-ea"/>
          <a:cs typeface="+mj-cs"/>
        </a:defRPr>
      </a:lvl1pPr>
      <a:extLst/>
    </p:titleStyle>
    <p:bodyStyle>
      <a:lvl1pPr marL="624221" indent="-455161" algn="l" rtl="0" eaLnBrk="1" latinLnBrk="0" hangingPunct="1">
        <a:spcBef>
          <a:spcPts val="0"/>
        </a:spcBef>
        <a:buClr>
          <a:schemeClr val="accent1"/>
        </a:buClr>
        <a:buSzPct val="80000"/>
        <a:buFont typeface="Wingdings 2"/>
        <a:buChar char=""/>
        <a:defRPr kumimoji="0" sz="4551" kern="1200">
          <a:solidFill>
            <a:schemeClr val="tx1"/>
          </a:solidFill>
          <a:latin typeface="Calibri" pitchFamily="34" charset="0"/>
          <a:ea typeface="+mn-ea"/>
          <a:cs typeface="Calibri" pitchFamily="34" charset="0"/>
        </a:defRPr>
      </a:lvl1pPr>
      <a:lvl2pPr marL="1040368" indent="-390138" algn="l" rtl="0" eaLnBrk="1" latinLnBrk="0" hangingPunct="1">
        <a:spcBef>
          <a:spcPct val="20000"/>
        </a:spcBef>
        <a:buClr>
          <a:schemeClr val="accent2"/>
        </a:buClr>
        <a:buSzPct val="100000"/>
        <a:buFont typeface="Wingdings" pitchFamily="2" charset="2"/>
        <a:buChar char="§"/>
        <a:defRPr kumimoji="0" sz="3982" kern="1200">
          <a:solidFill>
            <a:schemeClr val="tx1"/>
          </a:solidFill>
          <a:latin typeface="Calibri" pitchFamily="34" charset="0"/>
          <a:ea typeface="+mn-ea"/>
          <a:cs typeface="Calibri" pitchFamily="34" charset="0"/>
        </a:defRPr>
      </a:lvl2pPr>
      <a:lvl3pPr marL="1417501" indent="-325115" algn="l" rtl="0" eaLnBrk="1" latinLnBrk="0" hangingPunct="1">
        <a:spcBef>
          <a:spcPct val="20000"/>
        </a:spcBef>
        <a:buClr>
          <a:schemeClr val="accent3"/>
        </a:buClr>
        <a:buSzPct val="100000"/>
        <a:buFont typeface="Wingdings" pitchFamily="2" charset="2"/>
        <a:buChar char="§"/>
        <a:defRPr kumimoji="0" sz="3413" kern="1200">
          <a:solidFill>
            <a:schemeClr val="tx1"/>
          </a:solidFill>
          <a:latin typeface="Calibri" pitchFamily="34" charset="0"/>
          <a:ea typeface="+mn-ea"/>
          <a:cs typeface="Calibri" pitchFamily="34" charset="0"/>
        </a:defRPr>
      </a:lvl3pPr>
      <a:lvl4pPr marL="1729611" indent="-260092" algn="l" rtl="0" eaLnBrk="1" latinLnBrk="0" hangingPunct="1">
        <a:spcBef>
          <a:spcPct val="20000"/>
        </a:spcBef>
        <a:buClr>
          <a:schemeClr val="accent4"/>
        </a:buClr>
        <a:buSzPct val="100000"/>
        <a:buFont typeface="Wingdings" pitchFamily="2" charset="2"/>
        <a:buChar char="§"/>
        <a:defRPr kumimoji="0" sz="2844" kern="1200">
          <a:solidFill>
            <a:schemeClr val="tx1"/>
          </a:solidFill>
          <a:latin typeface="Calibri" pitchFamily="34" charset="0"/>
          <a:ea typeface="+mn-ea"/>
          <a:cs typeface="Calibri" pitchFamily="34" charset="0"/>
        </a:defRPr>
      </a:lvl4pPr>
      <a:lvl5pPr marL="2028717" indent="-260092" algn="l" rtl="0" eaLnBrk="1" latinLnBrk="0" hangingPunct="1">
        <a:spcBef>
          <a:spcPct val="20000"/>
        </a:spcBef>
        <a:buClr>
          <a:schemeClr val="accent5"/>
        </a:buClr>
        <a:buSzPct val="100000"/>
        <a:buFont typeface="Wingdings" pitchFamily="2" charset="2"/>
        <a:buChar char="§"/>
        <a:defRPr kumimoji="0" lang="en-US" sz="2844" kern="1200" smtClean="0">
          <a:solidFill>
            <a:schemeClr val="tx1"/>
          </a:solidFill>
          <a:latin typeface="Calibri" pitchFamily="34" charset="0"/>
          <a:ea typeface="+mn-ea"/>
          <a:cs typeface="Calibri" pitchFamily="34" charset="0"/>
        </a:defRPr>
      </a:lvl5pPr>
      <a:lvl6pPr marL="2314818" indent="-260092" algn="l" rtl="0" eaLnBrk="1" latinLnBrk="0" hangingPunct="1">
        <a:spcBef>
          <a:spcPct val="20000"/>
        </a:spcBef>
        <a:buClr>
          <a:schemeClr val="accent6"/>
        </a:buClr>
        <a:buSzPct val="100000"/>
        <a:buFont typeface="Wingdings 2"/>
        <a:buChar char=""/>
        <a:defRPr kumimoji="0" sz="2844" kern="1200">
          <a:solidFill>
            <a:schemeClr val="tx1"/>
          </a:solidFill>
          <a:latin typeface="+mn-lt"/>
          <a:ea typeface="+mn-ea"/>
          <a:cs typeface="+mn-cs"/>
        </a:defRPr>
      </a:lvl6pPr>
      <a:lvl7pPr marL="2600919" indent="-260092" algn="l" rtl="0" eaLnBrk="1" latinLnBrk="0" hangingPunct="1">
        <a:spcBef>
          <a:spcPct val="20000"/>
        </a:spcBef>
        <a:buClr>
          <a:schemeClr val="accent1"/>
        </a:buClr>
        <a:buSzPct val="100000"/>
        <a:buFont typeface="Wingdings 2"/>
        <a:buChar char=""/>
        <a:defRPr kumimoji="0" sz="2560" kern="1200">
          <a:solidFill>
            <a:schemeClr val="tx1"/>
          </a:solidFill>
          <a:latin typeface="+mn-lt"/>
          <a:ea typeface="+mn-ea"/>
          <a:cs typeface="+mn-cs"/>
        </a:defRPr>
      </a:lvl7pPr>
      <a:lvl8pPr marL="2887020" indent="-260092" algn="l" rtl="0" eaLnBrk="1" latinLnBrk="0" hangingPunct="1">
        <a:spcBef>
          <a:spcPct val="20000"/>
        </a:spcBef>
        <a:buClr>
          <a:schemeClr val="accent2"/>
        </a:buClr>
        <a:buFont typeface="Wingdings 2" pitchFamily="18" charset="2"/>
        <a:buChar char=""/>
        <a:defRPr kumimoji="0" sz="2560" kern="1200">
          <a:solidFill>
            <a:schemeClr val="tx1"/>
          </a:solidFill>
          <a:latin typeface="+mn-lt"/>
          <a:ea typeface="+mn-ea"/>
          <a:cs typeface="+mn-cs"/>
        </a:defRPr>
      </a:lvl8pPr>
      <a:lvl9pPr marL="3173122" indent="-260092" algn="l" rtl="0" eaLnBrk="1" latinLnBrk="0" hangingPunct="1">
        <a:spcBef>
          <a:spcPct val="20000"/>
        </a:spcBef>
        <a:buClr>
          <a:schemeClr val="accent3"/>
        </a:buClr>
        <a:buFont typeface="Wingdings 2" pitchFamily="18" charset="2"/>
        <a:buChar char=""/>
        <a:defRPr kumimoji="0" sz="256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50230" algn="l" rtl="0" eaLnBrk="1" latinLnBrk="0" hangingPunct="1">
        <a:defRPr kumimoji="0" kern="1200">
          <a:solidFill>
            <a:schemeClr val="tx1"/>
          </a:solidFill>
          <a:latin typeface="+mn-lt"/>
          <a:ea typeface="+mn-ea"/>
          <a:cs typeface="+mn-cs"/>
        </a:defRPr>
      </a:lvl2pPr>
      <a:lvl3pPr marL="1300460" algn="l" rtl="0" eaLnBrk="1" latinLnBrk="0" hangingPunct="1">
        <a:defRPr kumimoji="0" kern="1200">
          <a:solidFill>
            <a:schemeClr val="tx1"/>
          </a:solidFill>
          <a:latin typeface="+mn-lt"/>
          <a:ea typeface="+mn-ea"/>
          <a:cs typeface="+mn-cs"/>
        </a:defRPr>
      </a:lvl3pPr>
      <a:lvl4pPr marL="1950690" algn="l" rtl="0" eaLnBrk="1" latinLnBrk="0" hangingPunct="1">
        <a:defRPr kumimoji="0" kern="1200">
          <a:solidFill>
            <a:schemeClr val="tx1"/>
          </a:solidFill>
          <a:latin typeface="+mn-lt"/>
          <a:ea typeface="+mn-ea"/>
          <a:cs typeface="+mn-cs"/>
        </a:defRPr>
      </a:lvl4pPr>
      <a:lvl5pPr marL="2600919" algn="l" rtl="0" eaLnBrk="1" latinLnBrk="0" hangingPunct="1">
        <a:defRPr kumimoji="0" kern="1200">
          <a:solidFill>
            <a:schemeClr val="tx1"/>
          </a:solidFill>
          <a:latin typeface="+mn-lt"/>
          <a:ea typeface="+mn-ea"/>
          <a:cs typeface="+mn-cs"/>
        </a:defRPr>
      </a:lvl5pPr>
      <a:lvl6pPr marL="3251149" algn="l" rtl="0" eaLnBrk="1" latinLnBrk="0" hangingPunct="1">
        <a:defRPr kumimoji="0" kern="1200">
          <a:solidFill>
            <a:schemeClr val="tx1"/>
          </a:solidFill>
          <a:latin typeface="+mn-lt"/>
          <a:ea typeface="+mn-ea"/>
          <a:cs typeface="+mn-cs"/>
        </a:defRPr>
      </a:lvl6pPr>
      <a:lvl7pPr marL="3901379" algn="l" rtl="0" eaLnBrk="1" latinLnBrk="0" hangingPunct="1">
        <a:defRPr kumimoji="0" kern="1200">
          <a:solidFill>
            <a:schemeClr val="tx1"/>
          </a:solidFill>
          <a:latin typeface="+mn-lt"/>
          <a:ea typeface="+mn-ea"/>
          <a:cs typeface="+mn-cs"/>
        </a:defRPr>
      </a:lvl7pPr>
      <a:lvl8pPr marL="4551609" algn="l" rtl="0" eaLnBrk="1" latinLnBrk="0" hangingPunct="1">
        <a:defRPr kumimoji="0" kern="1200">
          <a:solidFill>
            <a:schemeClr val="tx1"/>
          </a:solidFill>
          <a:latin typeface="+mn-lt"/>
          <a:ea typeface="+mn-ea"/>
          <a:cs typeface="+mn-cs"/>
        </a:defRPr>
      </a:lvl8pPr>
      <a:lvl9pPr marL="5201839"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9EDD6AF-B4F0-43BD-B56C-FF2A8415BD25}"/>
              </a:ext>
            </a:extLst>
          </p:cNvPr>
          <p:cNvSpPr>
            <a:spLocks noGrp="1"/>
          </p:cNvSpPr>
          <p:nvPr>
            <p:ph type="title"/>
          </p:nvPr>
        </p:nvSpPr>
        <p:spPr>
          <a:xfrm>
            <a:off x="1192212" y="33337"/>
            <a:ext cx="14955837" cy="14906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2EF0C74C-349A-4B86-8D75-2912B8AFAA60}"/>
              </a:ext>
            </a:extLst>
          </p:cNvPr>
          <p:cNvSpPr>
            <a:spLocks noGrp="1"/>
          </p:cNvSpPr>
          <p:nvPr>
            <p:ph type="body" idx="1"/>
          </p:nvPr>
        </p:nvSpPr>
        <p:spPr>
          <a:xfrm>
            <a:off x="1192213" y="1524000"/>
            <a:ext cx="14955837" cy="8001000"/>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385135CC-705F-4DB4-81D1-4392A1B9FBDE}"/>
              </a:ext>
            </a:extLst>
          </p:cNvPr>
          <p:cNvSpPr>
            <a:spLocks noGrp="1"/>
          </p:cNvSpPr>
          <p:nvPr>
            <p:ph type="sldNum" sz="quarter" idx="4"/>
          </p:nvPr>
        </p:nvSpPr>
        <p:spPr>
          <a:xfrm>
            <a:off x="23437" y="9308431"/>
            <a:ext cx="767556" cy="371475"/>
          </a:xfrm>
          <a:prstGeom prst="rect">
            <a:avLst/>
          </a:prstGeom>
        </p:spPr>
        <p:txBody>
          <a:bodyPr vert="horz" lIns="91440" tIns="45720" rIns="91440" bIns="45720" rtlCol="0" anchor="ctr"/>
          <a:lstStyle>
            <a:lvl1pPr algn="l">
              <a:defRPr sz="2400">
                <a:solidFill>
                  <a:schemeClr val="tx1"/>
                </a:solidFill>
                <a:latin typeface="+mn-lt"/>
              </a:defRPr>
            </a:lvl1pPr>
          </a:lstStyle>
          <a:p>
            <a:fld id="{E942DE7E-53B6-4CFB-8C6D-116D05998A33}" type="slidenum">
              <a:rPr lang="zh-TW" altLang="en-US" smtClean="0"/>
              <a:pPr/>
              <a:t>‹#›</a:t>
            </a:fld>
            <a:endParaRPr lang="zh-TW" altLang="en-US" dirty="0"/>
          </a:p>
        </p:txBody>
      </p:sp>
    </p:spTree>
    <p:extLst>
      <p:ext uri="{BB962C8B-B14F-4D97-AF65-F5344CB8AC3E}">
        <p14:creationId xmlns:p14="http://schemas.microsoft.com/office/powerpoint/2010/main" val="164500964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57200" indent="-457200" algn="l" defTabSz="914400" rtl="0" eaLnBrk="1" latinLnBrk="0" hangingPunct="1">
        <a:lnSpc>
          <a:spcPct val="100000"/>
        </a:lnSpc>
        <a:spcBef>
          <a:spcPts val="1200"/>
        </a:spcBef>
        <a:buFont typeface="Wingdings" panose="05000000000000000000" pitchFamily="2" charset="2"/>
        <a:buChar char="l"/>
        <a:defRPr sz="2800" kern="1200" baseline="0">
          <a:solidFill>
            <a:schemeClr val="tx1"/>
          </a:solidFill>
          <a:latin typeface="Calibri" panose="020F0502020204030204" pitchFamily="34" charset="0"/>
          <a:ea typeface="+mn-ea"/>
          <a:cs typeface="+mn-cs"/>
        </a:defRPr>
      </a:lvl1pPr>
      <a:lvl2pPr marL="800100" indent="-342900" algn="l" defTabSz="914400" rtl="0" eaLnBrk="1" latinLnBrk="0" hangingPunct="1">
        <a:lnSpc>
          <a:spcPct val="100000"/>
        </a:lnSpc>
        <a:spcBef>
          <a:spcPts val="1200"/>
        </a:spcBef>
        <a:buFont typeface="Symbol" panose="05050102010706020507" pitchFamily="18" charset="2"/>
        <a:buChar char="-"/>
        <a:defRPr sz="2400" kern="1200" baseline="0">
          <a:solidFill>
            <a:schemeClr val="tx1"/>
          </a:solidFill>
          <a:latin typeface="Calibri" panose="020F0502020204030204" pitchFamily="34" charset="0"/>
          <a:ea typeface="+mn-ea"/>
          <a:cs typeface="+mn-cs"/>
        </a:defRPr>
      </a:lvl2pPr>
      <a:lvl3pPr marL="1257300" indent="-342900" algn="l" defTabSz="914400" rtl="0" eaLnBrk="1" latinLnBrk="0" hangingPunct="1">
        <a:lnSpc>
          <a:spcPct val="100000"/>
        </a:lnSpc>
        <a:spcBef>
          <a:spcPts val="1200"/>
        </a:spcBef>
        <a:buFont typeface="Wingdings" panose="05000000000000000000" pitchFamily="2" charset="2"/>
        <a:buChar char="Ø"/>
        <a:defRPr sz="2000" kern="1200" baseline="0">
          <a:solidFill>
            <a:schemeClr val="tx1"/>
          </a:solidFill>
          <a:latin typeface="Calibri" panose="020F0502020204030204" pitchFamily="34" charset="0"/>
          <a:ea typeface="+mn-ea"/>
          <a:cs typeface="+mn-cs"/>
        </a:defRPr>
      </a:lvl3pPr>
      <a:lvl4pPr marL="1657350" indent="-285750" algn="l" defTabSz="9144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gif"/><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43.emf"/><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70.png"/><Relationship Id="rId3" Type="http://schemas.openxmlformats.org/officeDocument/2006/relationships/image" Target="../media/image370.png"/><Relationship Id="rId7" Type="http://schemas.openxmlformats.org/officeDocument/2006/relationships/image" Target="../media/image62.emf"/><Relationship Id="rId12" Type="http://schemas.openxmlformats.org/officeDocument/2006/relationships/image" Target="../media/image460.png"/><Relationship Id="rId2" Type="http://schemas.openxmlformats.org/officeDocument/2006/relationships/image" Target="../media/image58.emf"/><Relationship Id="rId1" Type="http://schemas.openxmlformats.org/officeDocument/2006/relationships/slideLayout" Target="../slideLayouts/slideLayout6.xml"/><Relationship Id="rId6" Type="http://schemas.openxmlformats.org/officeDocument/2006/relationships/image" Target="../media/image61.emf"/><Relationship Id="rId11" Type="http://schemas.openxmlformats.org/officeDocument/2006/relationships/image" Target="../media/image450.png"/><Relationship Id="rId5" Type="http://schemas.openxmlformats.org/officeDocument/2006/relationships/image" Target="../media/image60.emf"/><Relationship Id="rId10" Type="http://schemas.openxmlformats.org/officeDocument/2006/relationships/image" Target="../media/image440.png"/><Relationship Id="rId4" Type="http://schemas.openxmlformats.org/officeDocument/2006/relationships/image" Target="../media/image59.emf"/><Relationship Id="rId9" Type="http://schemas.openxmlformats.org/officeDocument/2006/relationships/image" Target="../media/image430.png"/><Relationship Id="rId14"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551.png"/><Relationship Id="rId7"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56.png"/><Relationship Id="rId5" Type="http://schemas.openxmlformats.org/officeDocument/2006/relationships/image" Target="../media/image620.png"/><Relationship Id="rId10" Type="http://schemas.openxmlformats.org/officeDocument/2006/relationships/image" Target="../media/image67.png"/><Relationship Id="rId9" Type="http://schemas.openxmlformats.org/officeDocument/2006/relationships/image" Target="../media/image660.png"/></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7"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760.png"/><Relationship Id="rId5" Type="http://schemas.openxmlformats.org/officeDocument/2006/relationships/image" Target="../media/image550.png"/><Relationship Id="rId10" Type="http://schemas.openxmlformats.org/officeDocument/2006/relationships/image" Target="../media/image750.png"/><Relationship Id="rId4" Type="http://schemas.openxmlformats.org/officeDocument/2006/relationships/image" Target="../media/image540.png"/><Relationship Id="rId9"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00.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190.png"/><Relationship Id="rId2" Type="http://schemas.openxmlformats.org/officeDocument/2006/relationships/image" Target="../media/image7.png"/><Relationship Id="rId16"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4.xml"/><Relationship Id="rId6" Type="http://schemas.openxmlformats.org/officeDocument/2006/relationships/slide" Target="slide17.xml"/><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gif"/></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210.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4.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1B25EDC9-DF1C-4263-835D-B9BBB3C01F65}"/>
              </a:ext>
            </a:extLst>
          </p:cNvPr>
          <p:cNvSpPr>
            <a:spLocks noGrp="1"/>
          </p:cNvSpPr>
          <p:nvPr>
            <p:ph type="title"/>
          </p:nvPr>
        </p:nvSpPr>
        <p:spPr>
          <a:xfrm>
            <a:off x="897731" y="304800"/>
            <a:ext cx="15697199" cy="2347997"/>
          </a:xfrm>
        </p:spPr>
        <p:txBody>
          <a:bodyPr>
            <a:noAutofit/>
          </a:bodyPr>
          <a:lstStyle/>
          <a:p>
            <a:r>
              <a:rPr lang="en-US" altLang="zh-TW" sz="8000" dirty="0">
                <a:ea typeface="Cambria Math" panose="02040503050406030204" pitchFamily="18" charset="0"/>
              </a:rPr>
              <a:t>Optimization for </a:t>
            </a:r>
            <a:br>
              <a:rPr lang="en-US" altLang="zh-TW" sz="8000" dirty="0">
                <a:ea typeface="Cambria Math" panose="02040503050406030204" pitchFamily="18" charset="0"/>
              </a:rPr>
            </a:br>
            <a:r>
              <a:rPr lang="en-US" altLang="zh-TW" sz="8000" dirty="0">
                <a:ea typeface="Cambria Math" panose="02040503050406030204" pitchFamily="18" charset="0"/>
              </a:rPr>
              <a:t>Training Deep Models</a:t>
            </a:r>
            <a:endParaRPr lang="zh-TW" altLang="en-US" sz="8000" dirty="0"/>
          </a:p>
        </p:txBody>
      </p:sp>
      <p:sp>
        <p:nvSpPr>
          <p:cNvPr id="4" name="矩形 3">
            <a:extLst>
              <a:ext uri="{FF2B5EF4-FFF2-40B4-BE49-F238E27FC236}">
                <a16:creationId xmlns:a16="http://schemas.microsoft.com/office/drawing/2014/main" id="{7B37E9B9-B6DE-4B57-B83E-74FA98724A7C}"/>
              </a:ext>
            </a:extLst>
          </p:cNvPr>
          <p:cNvSpPr/>
          <p:nvPr/>
        </p:nvSpPr>
        <p:spPr>
          <a:xfrm>
            <a:off x="0" y="9384268"/>
            <a:ext cx="6292172" cy="369332"/>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430"/>
              </a:spcBef>
            </a:pPr>
            <a:r>
              <a:rPr lang="en-US" altLang="zh-TW">
                <a:cs typeface="DejaVu Serif"/>
              </a:rPr>
              <a:t>Adapted from Lecture slides of </a:t>
            </a:r>
            <a:r>
              <a:rPr lang="en-US" altLang="zh-TW" i="1">
                <a:cs typeface="Arial"/>
              </a:rPr>
              <a:t>Deep Learning </a:t>
            </a:r>
            <a:r>
              <a:rPr lang="en-US" altLang="zh-TW">
                <a:cs typeface="DejaVu Serif"/>
              </a:rPr>
              <a:t>By Ian Goodfellow </a:t>
            </a:r>
            <a:endParaRPr lang="en-US" altLang="zh-TW" dirty="0">
              <a:cs typeface="DejaVu Serif"/>
            </a:endParaRPr>
          </a:p>
        </p:txBody>
      </p:sp>
      <p:grpSp>
        <p:nvGrpSpPr>
          <p:cNvPr id="6" name="群組 5"/>
          <p:cNvGrpSpPr/>
          <p:nvPr/>
        </p:nvGrpSpPr>
        <p:grpSpPr>
          <a:xfrm>
            <a:off x="4783931" y="2837463"/>
            <a:ext cx="10058401" cy="6362139"/>
            <a:chOff x="7069931" y="789612"/>
            <a:chExt cx="12421029" cy="7744788"/>
          </a:xfrm>
        </p:grpSpPr>
        <p:pic>
          <p:nvPicPr>
            <p:cNvPr id="7" name="圖片 6">
              <a:extLst>
                <a:ext uri="{FF2B5EF4-FFF2-40B4-BE49-F238E27FC236}">
                  <a16:creationId xmlns:a16="http://schemas.microsoft.com/office/drawing/2014/main" id="{548A377A-9D4F-4E26-9DAE-DCAF877AFCBA}"/>
                </a:ext>
              </a:extLst>
            </p:cNvPr>
            <p:cNvPicPr>
              <a:picLocks noChangeAspect="1"/>
            </p:cNvPicPr>
            <p:nvPr/>
          </p:nvPicPr>
          <p:blipFill>
            <a:blip r:embed="rId2"/>
            <a:stretch>
              <a:fillRect/>
            </a:stretch>
          </p:blipFill>
          <p:spPr>
            <a:xfrm>
              <a:off x="7069931" y="789612"/>
              <a:ext cx="9591476" cy="7744788"/>
            </a:xfrm>
            <a:prstGeom prst="rect">
              <a:avLst/>
            </a:prstGeom>
          </p:spPr>
        </p:pic>
        <p:sp>
          <p:nvSpPr>
            <p:cNvPr id="8" name="文字方塊 7"/>
            <p:cNvSpPr txBox="1"/>
            <p:nvPr/>
          </p:nvSpPr>
          <p:spPr>
            <a:xfrm>
              <a:off x="7380862" y="7315200"/>
              <a:ext cx="2803037" cy="449597"/>
            </a:xfrm>
            <a:prstGeom prst="rect">
              <a:avLst/>
            </a:prstGeom>
            <a:noFill/>
          </p:spPr>
          <p:txBody>
            <a:bodyPr wrap="square" rtlCol="0">
              <a:spAutoFit/>
            </a:bodyPr>
            <a:lstStyle/>
            <a:p>
              <a:r>
                <a:rPr lang="en-US" altLang="zh-TW" dirty="0" err="1" smtClean="0">
                  <a:solidFill>
                    <a:srgbClr val="FF0000"/>
                  </a:solidFill>
                  <a:latin typeface="Arial" pitchFamily="34" charset="0"/>
                  <a:cs typeface="Arial" pitchFamily="34" charset="0"/>
                </a:rPr>
                <a:t>adam</a:t>
              </a:r>
              <a:r>
                <a:rPr lang="en-US" altLang="zh-TW" dirty="0" smtClean="0">
                  <a:solidFill>
                    <a:srgbClr val="FF0000"/>
                  </a:solidFill>
                  <a:latin typeface="Arial" pitchFamily="34" charset="0"/>
                  <a:cs typeface="Arial" pitchFamily="34" charset="0"/>
                </a:rPr>
                <a:t>/</a:t>
              </a:r>
              <a:r>
                <a:rPr lang="en-US" altLang="zh-TW" dirty="0" err="1" smtClean="0">
                  <a:solidFill>
                    <a:srgbClr val="FF0000"/>
                  </a:solidFill>
                  <a:latin typeface="Arial" pitchFamily="34" charset="0"/>
                  <a:cs typeface="Arial" pitchFamily="34" charset="0"/>
                </a:rPr>
                <a:t>rmsprop</a:t>
              </a:r>
              <a:r>
                <a:rPr lang="en-US" altLang="zh-TW" dirty="0" smtClean="0">
                  <a:solidFill>
                    <a:srgbClr val="FF0000"/>
                  </a:solidFill>
                  <a:latin typeface="Arial" pitchFamily="34" charset="0"/>
                  <a:cs typeface="Arial" pitchFamily="34" charset="0"/>
                </a:rPr>
                <a:t>/…</a:t>
              </a:r>
              <a:endParaRPr lang="zh-TW" altLang="en-US" dirty="0" smtClean="0">
                <a:solidFill>
                  <a:srgbClr val="FF0000"/>
                </a:solidFill>
                <a:latin typeface="Arial" pitchFamily="34" charset="0"/>
                <a:cs typeface="Arial" pitchFamily="34" charset="0"/>
              </a:endParaRPr>
            </a:p>
          </p:txBody>
        </p:sp>
        <p:sp>
          <p:nvSpPr>
            <p:cNvPr id="9" name="文字方塊 8"/>
            <p:cNvSpPr txBox="1"/>
            <p:nvPr/>
          </p:nvSpPr>
          <p:spPr>
            <a:xfrm>
              <a:off x="14626600" y="7011769"/>
              <a:ext cx="4864360" cy="449597"/>
            </a:xfrm>
            <a:prstGeom prst="rect">
              <a:avLst/>
            </a:prstGeom>
            <a:noFill/>
          </p:spPr>
          <p:txBody>
            <a:bodyPr wrap="square" rtlCol="0">
              <a:spAutoFit/>
            </a:bodyPr>
            <a:lstStyle/>
            <a:p>
              <a:r>
                <a:rPr lang="en-US" altLang="zh-TW" dirty="0" smtClean="0">
                  <a:solidFill>
                    <a:srgbClr val="FF0000"/>
                  </a:solidFill>
                  <a:latin typeface="Arial" pitchFamily="34" charset="0"/>
                  <a:cs typeface="Arial" pitchFamily="34" charset="0"/>
                </a:rPr>
                <a:t>binary cross entropy/</a:t>
              </a:r>
              <a:r>
                <a:rPr lang="en-US" altLang="zh-TW" dirty="0" err="1" smtClean="0">
                  <a:solidFill>
                    <a:srgbClr val="FF0000"/>
                  </a:solidFill>
                  <a:latin typeface="Arial" pitchFamily="34" charset="0"/>
                  <a:cs typeface="Arial" pitchFamily="34" charset="0"/>
                </a:rPr>
                <a:t>mse</a:t>
              </a:r>
              <a:r>
                <a:rPr lang="en-US" altLang="zh-TW" dirty="0" smtClean="0">
                  <a:solidFill>
                    <a:srgbClr val="FF0000"/>
                  </a:solidFill>
                  <a:latin typeface="Arial" pitchFamily="34" charset="0"/>
                  <a:cs typeface="Arial" pitchFamily="34" charset="0"/>
                </a:rPr>
                <a:t>/…</a:t>
              </a:r>
            </a:p>
          </p:txBody>
        </p:sp>
        <p:sp>
          <p:nvSpPr>
            <p:cNvPr id="10" name="文字方塊 9"/>
            <p:cNvSpPr txBox="1"/>
            <p:nvPr/>
          </p:nvSpPr>
          <p:spPr>
            <a:xfrm>
              <a:off x="11814869" y="4585807"/>
              <a:ext cx="2811731" cy="449597"/>
            </a:xfrm>
            <a:prstGeom prst="rect">
              <a:avLst/>
            </a:prstGeom>
            <a:noFill/>
          </p:spPr>
          <p:txBody>
            <a:bodyPr wrap="square" rtlCol="0">
              <a:spAutoFit/>
            </a:bodyPr>
            <a:lstStyle/>
            <a:p>
              <a:r>
                <a:rPr lang="en-US" altLang="zh-TW" dirty="0" err="1" smtClean="0">
                  <a:solidFill>
                    <a:srgbClr val="FF0000"/>
                  </a:solidFill>
                  <a:latin typeface="Arial" pitchFamily="34" charset="0"/>
                  <a:cs typeface="Arial" pitchFamily="34" charset="0"/>
                </a:rPr>
                <a:t>sigmod</a:t>
              </a:r>
              <a:r>
                <a:rPr lang="en-US" altLang="zh-TW" dirty="0" smtClean="0">
                  <a:solidFill>
                    <a:srgbClr val="FF0000"/>
                  </a:solidFill>
                  <a:latin typeface="Arial" pitchFamily="34" charset="0"/>
                  <a:cs typeface="Arial" pitchFamily="34" charset="0"/>
                </a:rPr>
                <a:t>/softmax/…</a:t>
              </a:r>
              <a:endParaRPr lang="zh-TW" altLang="en-US" dirty="0" smtClean="0">
                <a:solidFill>
                  <a:srgbClr val="FF0000"/>
                </a:solidFill>
                <a:latin typeface="Arial" pitchFamily="34" charset="0"/>
                <a:cs typeface="Arial" pitchFamily="34" charset="0"/>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7AB3864-A919-4CB6-B8DA-6D9F4D42FC0A}"/>
              </a:ext>
            </a:extLst>
          </p:cNvPr>
          <p:cNvSpPr>
            <a:spLocks noGrp="1"/>
          </p:cNvSpPr>
          <p:nvPr>
            <p:ph type="sldNum" sz="quarter" idx="12"/>
          </p:nvPr>
        </p:nvSpPr>
        <p:spPr/>
        <p:txBody>
          <a:bodyPr/>
          <a:lstStyle/>
          <a:p>
            <a:fld id="{19B12225-5612-419B-A8D5-4B8EEE4C217E}" type="slidenum">
              <a:rPr lang="en-US" smtClean="0"/>
              <a:pPr/>
              <a:t>10</a:t>
            </a:fld>
            <a:endParaRPr lang="en-US"/>
          </a:p>
        </p:txBody>
      </p:sp>
      <p:sp>
        <p:nvSpPr>
          <p:cNvPr id="5" name="矩形 4">
            <a:extLst>
              <a:ext uri="{FF2B5EF4-FFF2-40B4-BE49-F238E27FC236}">
                <a16:creationId xmlns:a16="http://schemas.microsoft.com/office/drawing/2014/main" id="{345E949E-E2A4-4B38-BBAD-8C937F9ECBD2}"/>
              </a:ext>
            </a:extLst>
          </p:cNvPr>
          <p:cNvSpPr/>
          <p:nvPr/>
        </p:nvSpPr>
        <p:spPr>
          <a:xfrm>
            <a:off x="866096" y="4872446"/>
            <a:ext cx="15424035" cy="4431983"/>
          </a:xfrm>
          <a:prstGeom prst="rect">
            <a:avLst/>
          </a:prstGeom>
        </p:spPr>
        <p:txBody>
          <a:bodyPr wrap="square">
            <a:spAutoFit/>
          </a:bodyPr>
          <a:lstStyle/>
          <a:p>
            <a:r>
              <a:rPr lang="en-US" altLang="zh-TW" sz="2800" dirty="0">
                <a:solidFill>
                  <a:srgbClr val="000000"/>
                </a:solidFill>
                <a:latin typeface="Calibri" panose="020F0502020204030204" pitchFamily="34" charset="0"/>
                <a:cs typeface="Calibri" panose="020F0502020204030204" pitchFamily="34" charset="0"/>
              </a:rPr>
              <a:t>Figure 8.4: Optimization based on  </a:t>
            </a:r>
            <a:r>
              <a:rPr lang="en-US" altLang="zh-TW" sz="2800" dirty="0">
                <a:solidFill>
                  <a:srgbClr val="FF0000"/>
                </a:solidFill>
                <a:latin typeface="Calibri" panose="020F0502020204030204" pitchFamily="34" charset="0"/>
                <a:cs typeface="Calibri" panose="020F0502020204030204" pitchFamily="34" charset="0"/>
              </a:rPr>
              <a:t>downhill moves </a:t>
            </a:r>
            <a:r>
              <a:rPr lang="en-US" altLang="zh-TW" sz="2800" dirty="0">
                <a:solidFill>
                  <a:srgbClr val="000000"/>
                </a:solidFill>
                <a:latin typeface="Calibri" panose="020F0502020204030204" pitchFamily="34" charset="0"/>
                <a:cs typeface="Calibri" panose="020F0502020204030204" pitchFamily="34" charset="0"/>
              </a:rPr>
              <a:t>can </a:t>
            </a:r>
            <a:r>
              <a:rPr lang="en-US" altLang="zh-TW" sz="2800" dirty="0">
                <a:solidFill>
                  <a:srgbClr val="FF0000"/>
                </a:solidFill>
                <a:latin typeface="Calibri" panose="020F0502020204030204" pitchFamily="34" charset="0"/>
                <a:cs typeface="Calibri" panose="020F0502020204030204" pitchFamily="34" charset="0"/>
              </a:rPr>
              <a:t>fail</a:t>
            </a:r>
            <a:r>
              <a:rPr lang="en-US" altLang="zh-TW" sz="2800" dirty="0">
                <a:solidFill>
                  <a:srgbClr val="000000"/>
                </a:solidFill>
                <a:latin typeface="Calibri" panose="020F0502020204030204" pitchFamily="34" charset="0"/>
                <a:cs typeface="Calibri" panose="020F0502020204030204" pitchFamily="34" charset="0"/>
              </a:rPr>
              <a:t> if the local surface does </a:t>
            </a:r>
            <a:r>
              <a:rPr lang="en-US" altLang="zh-TW" sz="2800" dirty="0">
                <a:solidFill>
                  <a:srgbClr val="FF0000"/>
                </a:solidFill>
                <a:latin typeface="Calibri" panose="020F0502020204030204" pitchFamily="34" charset="0"/>
                <a:cs typeface="Calibri" panose="020F0502020204030204" pitchFamily="34" charset="0"/>
              </a:rPr>
              <a:t>not</a:t>
            </a:r>
            <a:r>
              <a:rPr lang="en-US" altLang="zh-TW" sz="2800" dirty="0">
                <a:solidFill>
                  <a:srgbClr val="000000"/>
                </a:solidFill>
                <a:latin typeface="Calibri" panose="020F0502020204030204" pitchFamily="34" charset="0"/>
                <a:cs typeface="Calibri" panose="020F0502020204030204" pitchFamily="34" charset="0"/>
              </a:rPr>
              <a:t> point toward the </a:t>
            </a:r>
            <a:r>
              <a:rPr lang="en-US" altLang="zh-TW" sz="2800" dirty="0">
                <a:solidFill>
                  <a:srgbClr val="FF0000"/>
                </a:solidFill>
                <a:latin typeface="Calibri" panose="020F0502020204030204" pitchFamily="34" charset="0"/>
                <a:cs typeface="Calibri" panose="020F0502020204030204" pitchFamily="34" charset="0"/>
              </a:rPr>
              <a:t>global solution</a:t>
            </a:r>
            <a:r>
              <a:rPr lang="en-US" altLang="zh-TW" sz="2800" dirty="0">
                <a:solidFill>
                  <a:srgbClr val="000000"/>
                </a:solidFill>
                <a:latin typeface="Calibri" panose="020F0502020204030204" pitchFamily="34" charset="0"/>
                <a:cs typeface="Calibri" panose="020F0502020204030204" pitchFamily="34" charset="0"/>
              </a:rPr>
              <a:t>. </a:t>
            </a:r>
          </a:p>
          <a:p>
            <a:pPr marL="457200" indent="-457200">
              <a:spcBef>
                <a:spcPts val="1200"/>
              </a:spcBef>
              <a:buFont typeface="Arial" panose="020B0604020202020204" pitchFamily="34" charset="0"/>
              <a:buChar char="•"/>
            </a:pPr>
            <a:r>
              <a:rPr lang="en-US" altLang="zh-TW" sz="2800" dirty="0">
                <a:solidFill>
                  <a:srgbClr val="000000"/>
                </a:solidFill>
                <a:latin typeface="Calibri" panose="020F0502020204030204" pitchFamily="34" charset="0"/>
                <a:cs typeface="Calibri" panose="020F0502020204030204" pitchFamily="34" charset="0"/>
              </a:rPr>
              <a:t>Here we provide an example of how this can occur, even if there are no saddle points and no local minima. This example cost function contains only asymptotes toward low values, not minima. </a:t>
            </a:r>
          </a:p>
          <a:p>
            <a:pPr marL="457200" indent="-457200">
              <a:spcBef>
                <a:spcPts val="1200"/>
              </a:spcBef>
              <a:buFont typeface="Arial" panose="020B0604020202020204" pitchFamily="34" charset="0"/>
              <a:buChar char="•"/>
            </a:pPr>
            <a:r>
              <a:rPr lang="en-US" altLang="zh-TW" sz="2800" dirty="0">
                <a:solidFill>
                  <a:srgbClr val="000000"/>
                </a:solidFill>
                <a:latin typeface="Calibri" panose="020F0502020204030204" pitchFamily="34" charset="0"/>
                <a:cs typeface="Calibri" panose="020F0502020204030204" pitchFamily="34" charset="0"/>
              </a:rPr>
              <a:t>The main cause of difficulty in this case is being </a:t>
            </a:r>
            <a:r>
              <a:rPr lang="en-US" altLang="zh-TW" sz="2800" dirty="0">
                <a:solidFill>
                  <a:srgbClr val="FF0000"/>
                </a:solidFill>
                <a:latin typeface="Calibri" panose="020F0502020204030204" pitchFamily="34" charset="0"/>
                <a:cs typeface="Calibri" panose="020F0502020204030204" pitchFamily="34" charset="0"/>
              </a:rPr>
              <a:t>initialized on the wrong side of the “mountain” </a:t>
            </a:r>
            <a:r>
              <a:rPr lang="en-US" altLang="zh-TW" sz="2800" dirty="0">
                <a:solidFill>
                  <a:srgbClr val="000000"/>
                </a:solidFill>
                <a:latin typeface="Calibri" panose="020F0502020204030204" pitchFamily="34" charset="0"/>
                <a:cs typeface="Calibri" panose="020F0502020204030204" pitchFamily="34" charset="0"/>
              </a:rPr>
              <a:t>and not being able to traverse it. </a:t>
            </a:r>
          </a:p>
          <a:p>
            <a:pPr marL="457200" indent="-457200">
              <a:spcBef>
                <a:spcPts val="1200"/>
              </a:spcBef>
              <a:buFont typeface="Arial" panose="020B0604020202020204" pitchFamily="34" charset="0"/>
              <a:buChar char="•"/>
            </a:pPr>
            <a:r>
              <a:rPr lang="en-US" altLang="zh-TW" sz="2800" dirty="0">
                <a:solidFill>
                  <a:srgbClr val="000000"/>
                </a:solidFill>
                <a:latin typeface="Calibri" panose="020F0502020204030204" pitchFamily="34" charset="0"/>
                <a:cs typeface="Calibri" panose="020F0502020204030204" pitchFamily="34" charset="0"/>
              </a:rPr>
              <a:t>In higher dimensional space, learning algorithms can often circumnavigate such mountains but the trajectory associated with doing so may </a:t>
            </a:r>
            <a:r>
              <a:rPr lang="en-US" altLang="zh-TW" sz="2800" dirty="0">
                <a:solidFill>
                  <a:srgbClr val="FF0000"/>
                </a:solidFill>
                <a:latin typeface="Calibri" panose="020F0502020204030204" pitchFamily="34" charset="0"/>
                <a:cs typeface="Calibri" panose="020F0502020204030204" pitchFamily="34" charset="0"/>
              </a:rPr>
              <a:t>be long and result in excessive training time</a:t>
            </a:r>
            <a:r>
              <a:rPr lang="en-US" altLang="zh-TW" sz="2800" dirty="0">
                <a:solidFill>
                  <a:srgbClr val="000000"/>
                </a:solidFill>
                <a:latin typeface="Calibri" panose="020F0502020204030204" pitchFamily="34" charset="0"/>
                <a:cs typeface="Calibri" panose="020F0502020204030204" pitchFamily="34" charset="0"/>
              </a:rPr>
              <a:t>, as illustrated in figure </a:t>
            </a:r>
            <a:r>
              <a:rPr lang="en-US" altLang="zh-TW" sz="2800" dirty="0">
                <a:solidFill>
                  <a:srgbClr val="FF0000"/>
                </a:solidFill>
                <a:latin typeface="Calibri" panose="020F0502020204030204" pitchFamily="34" charset="0"/>
                <a:cs typeface="Calibri" panose="020F0502020204030204" pitchFamily="34" charset="0"/>
              </a:rPr>
              <a:t>8.2</a:t>
            </a:r>
            <a:r>
              <a:rPr lang="en-US" altLang="zh-TW" sz="2800" dirty="0">
                <a:solidFill>
                  <a:srgbClr val="000000"/>
                </a:solidFill>
                <a:latin typeface="Calibri" panose="020F0502020204030204" pitchFamily="34" charset="0"/>
                <a:cs typeface="Calibri" panose="020F0502020204030204" pitchFamily="34" charset="0"/>
              </a:rPr>
              <a:t>.</a:t>
            </a:r>
            <a:endParaRPr lang="zh-TW" altLang="en-US" sz="2800" dirty="0">
              <a:latin typeface="Calibri" panose="020F0502020204030204" pitchFamily="34" charset="0"/>
              <a:cs typeface="Calibri" panose="020F0502020204030204" pitchFamily="34" charset="0"/>
            </a:endParaRPr>
          </a:p>
        </p:txBody>
      </p:sp>
      <p:grpSp>
        <p:nvGrpSpPr>
          <p:cNvPr id="6" name="群組 5">
            <a:extLst>
              <a:ext uri="{FF2B5EF4-FFF2-40B4-BE49-F238E27FC236}">
                <a16:creationId xmlns:a16="http://schemas.microsoft.com/office/drawing/2014/main" id="{30CB65A6-5B92-47CD-8C4E-4AD4C69E8F53}"/>
              </a:ext>
            </a:extLst>
          </p:cNvPr>
          <p:cNvGrpSpPr/>
          <p:nvPr/>
        </p:nvGrpSpPr>
        <p:grpSpPr>
          <a:xfrm>
            <a:off x="4174331" y="570860"/>
            <a:ext cx="8044651" cy="4325534"/>
            <a:chOff x="4174331" y="570860"/>
            <a:chExt cx="8044651" cy="4325534"/>
          </a:xfrm>
        </p:grpSpPr>
        <p:pic>
          <p:nvPicPr>
            <p:cNvPr id="4" name="圖片 3">
              <a:extLst>
                <a:ext uri="{FF2B5EF4-FFF2-40B4-BE49-F238E27FC236}">
                  <a16:creationId xmlns:a16="http://schemas.microsoft.com/office/drawing/2014/main" id="{D62B4121-5890-4F0D-A775-E29F2B2755AE}"/>
                </a:ext>
              </a:extLst>
            </p:cNvPr>
            <p:cNvPicPr>
              <a:picLocks noChangeAspect="1"/>
            </p:cNvPicPr>
            <p:nvPr/>
          </p:nvPicPr>
          <p:blipFill>
            <a:blip r:embed="rId3"/>
            <a:stretch>
              <a:fillRect/>
            </a:stretch>
          </p:blipFill>
          <p:spPr>
            <a:xfrm>
              <a:off x="4174331" y="570860"/>
              <a:ext cx="8044651" cy="4325534"/>
            </a:xfrm>
            <a:prstGeom prst="rect">
              <a:avLst/>
            </a:prstGeom>
          </p:spPr>
        </p:pic>
        <p:sp>
          <p:nvSpPr>
            <p:cNvPr id="2" name="橢圓 1">
              <a:extLst>
                <a:ext uri="{FF2B5EF4-FFF2-40B4-BE49-F238E27FC236}">
                  <a16:creationId xmlns:a16="http://schemas.microsoft.com/office/drawing/2014/main" id="{5226146E-65BE-425B-A49D-82A684E0E4B4}"/>
                </a:ext>
              </a:extLst>
            </p:cNvPr>
            <p:cNvSpPr/>
            <p:nvPr/>
          </p:nvSpPr>
          <p:spPr>
            <a:xfrm>
              <a:off x="7499421" y="1253835"/>
              <a:ext cx="152400" cy="1524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grpSp>
      <p:sp>
        <p:nvSpPr>
          <p:cNvPr id="8" name="文字方塊 7">
            <a:extLst>
              <a:ext uri="{FF2B5EF4-FFF2-40B4-BE49-F238E27FC236}">
                <a16:creationId xmlns:a16="http://schemas.microsoft.com/office/drawing/2014/main" id="{154EBF91-8CB9-48EA-8E01-E0BB4EBC54AD}"/>
              </a:ext>
            </a:extLst>
          </p:cNvPr>
          <p:cNvSpPr txBox="1"/>
          <p:nvPr/>
        </p:nvSpPr>
        <p:spPr>
          <a:xfrm>
            <a:off x="4618382" y="2410461"/>
            <a:ext cx="3048000" cy="646331"/>
          </a:xfrm>
          <a:prstGeom prst="rect">
            <a:avLst/>
          </a:prstGeom>
          <a:noFill/>
        </p:spPr>
        <p:txBody>
          <a:bodyPr wrap="square">
            <a:spAutoFit/>
          </a:bodyPr>
          <a:lstStyle/>
          <a:p>
            <a:r>
              <a:rPr lang="en-US" altLang="zh-TW" sz="3600">
                <a:solidFill>
                  <a:srgbClr val="000000"/>
                </a:solidFill>
                <a:latin typeface="Calibri" panose="020F0502020204030204" pitchFamily="34" charset="0"/>
                <a:cs typeface="Calibri" panose="020F0502020204030204" pitchFamily="34" charset="0"/>
              </a:rPr>
              <a:t>Local optimal</a:t>
            </a:r>
            <a:endParaRPr lang="zh-TW" altLang="en-US" sz="3600"/>
          </a:p>
        </p:txBody>
      </p:sp>
      <p:sp>
        <p:nvSpPr>
          <p:cNvPr id="9" name="文字方塊 8">
            <a:extLst>
              <a:ext uri="{FF2B5EF4-FFF2-40B4-BE49-F238E27FC236}">
                <a16:creationId xmlns:a16="http://schemas.microsoft.com/office/drawing/2014/main" id="{3EEB890F-AAFB-487B-8ED3-B2A3AEE6C206}"/>
              </a:ext>
            </a:extLst>
          </p:cNvPr>
          <p:cNvSpPr txBox="1"/>
          <p:nvPr/>
        </p:nvSpPr>
        <p:spPr>
          <a:xfrm>
            <a:off x="10425231" y="2767354"/>
            <a:ext cx="1828800" cy="1200329"/>
          </a:xfrm>
          <a:prstGeom prst="rect">
            <a:avLst/>
          </a:prstGeom>
          <a:noFill/>
        </p:spPr>
        <p:txBody>
          <a:bodyPr wrap="square">
            <a:spAutoFit/>
          </a:bodyPr>
          <a:lstStyle/>
          <a:p>
            <a:pPr algn="ctr"/>
            <a:r>
              <a:rPr lang="en-US" altLang="zh-TW" sz="3600">
                <a:solidFill>
                  <a:srgbClr val="000000"/>
                </a:solidFill>
                <a:latin typeface="Calibri" panose="020F0502020204030204" pitchFamily="34" charset="0"/>
                <a:cs typeface="Calibri" panose="020F0502020204030204" pitchFamily="34" charset="0"/>
              </a:rPr>
              <a:t>global</a:t>
            </a:r>
          </a:p>
          <a:p>
            <a:pPr algn="ctr"/>
            <a:r>
              <a:rPr lang="en-US" altLang="zh-TW" sz="3600">
                <a:solidFill>
                  <a:srgbClr val="000000"/>
                </a:solidFill>
                <a:latin typeface="Calibri" panose="020F0502020204030204" pitchFamily="34" charset="0"/>
                <a:cs typeface="Calibri" panose="020F0502020204030204" pitchFamily="34" charset="0"/>
              </a:rPr>
              <a:t>optimal</a:t>
            </a:r>
            <a:endParaRPr lang="zh-TW" altLang="en-US" sz="3600"/>
          </a:p>
        </p:txBody>
      </p:sp>
    </p:spTree>
    <p:extLst>
      <p:ext uri="{BB962C8B-B14F-4D97-AF65-F5344CB8AC3E}">
        <p14:creationId xmlns:p14="http://schemas.microsoft.com/office/powerpoint/2010/main" val="1032270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A3324-84C5-4134-B6CA-6DC50F71B1D7}"/>
              </a:ext>
            </a:extLst>
          </p:cNvPr>
          <p:cNvSpPr>
            <a:spLocks noGrp="1"/>
          </p:cNvSpPr>
          <p:nvPr>
            <p:ph type="title"/>
          </p:nvPr>
        </p:nvSpPr>
        <p:spPr/>
        <p:txBody>
          <a:bodyPr/>
          <a:lstStyle/>
          <a:p>
            <a:r>
              <a:rPr lang="en-US" altLang="zh-TW"/>
              <a:t>SGD vs SGD with Momentum</a:t>
            </a:r>
            <a:endParaRPr lang="zh-TW" altLang="en-US"/>
          </a:p>
        </p:txBody>
      </p:sp>
      <p:sp>
        <p:nvSpPr>
          <p:cNvPr id="3" name="投影片編號版面配置區 2">
            <a:extLst>
              <a:ext uri="{FF2B5EF4-FFF2-40B4-BE49-F238E27FC236}">
                <a16:creationId xmlns:a16="http://schemas.microsoft.com/office/drawing/2014/main" id="{5DE7A2BA-1F10-475C-9FC3-AE1AC79673EA}"/>
              </a:ext>
            </a:extLst>
          </p:cNvPr>
          <p:cNvSpPr>
            <a:spLocks noGrp="1"/>
          </p:cNvSpPr>
          <p:nvPr>
            <p:ph type="sldNum" sz="quarter" idx="12"/>
          </p:nvPr>
        </p:nvSpPr>
        <p:spPr/>
        <p:txBody>
          <a:bodyPr/>
          <a:lstStyle/>
          <a:p>
            <a:fld id="{19B12225-5612-419B-A8D5-4B8EEE4C217E}" type="slidenum">
              <a:rPr lang="en-US" smtClean="0"/>
              <a:pPr/>
              <a:t>11</a:t>
            </a:fld>
            <a:endParaRPr lang="en-US"/>
          </a:p>
        </p:txBody>
      </p:sp>
      <p:pic>
        <p:nvPicPr>
          <p:cNvPr id="11266" name="Picture 2" descr="https://cdn-images-1.medium.com/max/1600/1*eEH0Km8qSArLMLo_lStYOw.gif">
            <a:extLst>
              <a:ext uri="{FF2B5EF4-FFF2-40B4-BE49-F238E27FC236}">
                <a16:creationId xmlns:a16="http://schemas.microsoft.com/office/drawing/2014/main" id="{0BCA4E6A-1BBE-4EEE-B2D3-EDEAEF09E53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7013" y="1680477"/>
            <a:ext cx="8610600" cy="645795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群組 14">
            <a:extLst>
              <a:ext uri="{FF2B5EF4-FFF2-40B4-BE49-F238E27FC236}">
                <a16:creationId xmlns:a16="http://schemas.microsoft.com/office/drawing/2014/main" id="{E6F8E413-FCB3-4687-BD12-25B3EC99B2F2}"/>
              </a:ext>
            </a:extLst>
          </p:cNvPr>
          <p:cNvGrpSpPr/>
          <p:nvPr/>
        </p:nvGrpSpPr>
        <p:grpSpPr>
          <a:xfrm>
            <a:off x="9784551" y="1600757"/>
            <a:ext cx="6688699" cy="2317088"/>
            <a:chOff x="9765705" y="1979143"/>
            <a:chExt cx="6688699" cy="2317088"/>
          </a:xfrm>
        </p:grpSpPr>
        <p:grpSp>
          <p:nvGrpSpPr>
            <p:cNvPr id="11" name="群組 10">
              <a:extLst>
                <a:ext uri="{FF2B5EF4-FFF2-40B4-BE49-F238E27FC236}">
                  <a16:creationId xmlns:a16="http://schemas.microsoft.com/office/drawing/2014/main" id="{AA1D24C2-E9F7-40CF-901D-3BC39EAF6D53}"/>
                </a:ext>
              </a:extLst>
            </p:cNvPr>
            <p:cNvGrpSpPr/>
            <p:nvPr/>
          </p:nvGrpSpPr>
          <p:grpSpPr>
            <a:xfrm>
              <a:off x="9765705" y="2556817"/>
              <a:ext cx="6688699" cy="1739414"/>
              <a:chOff x="10117931" y="2465809"/>
              <a:chExt cx="6688699" cy="1739414"/>
            </a:xfrm>
          </p:grpSpPr>
          <p:pic>
            <p:nvPicPr>
              <p:cNvPr id="4" name="圖片 3">
                <a:extLst>
                  <a:ext uri="{FF2B5EF4-FFF2-40B4-BE49-F238E27FC236}">
                    <a16:creationId xmlns:a16="http://schemas.microsoft.com/office/drawing/2014/main" id="{6E7334E4-05D7-4B9C-8983-C82932FD0865}"/>
                  </a:ext>
                </a:extLst>
              </p:cNvPr>
              <p:cNvPicPr>
                <a:picLocks noChangeAspect="1"/>
              </p:cNvPicPr>
              <p:nvPr/>
            </p:nvPicPr>
            <p:blipFill>
              <a:blip r:embed="rId3"/>
              <a:stretch>
                <a:fillRect/>
              </a:stretch>
            </p:blipFill>
            <p:spPr>
              <a:xfrm>
                <a:off x="10117931" y="3449508"/>
                <a:ext cx="2819400" cy="755715"/>
              </a:xfrm>
              <a:prstGeom prst="rect">
                <a:avLst/>
              </a:prstGeom>
            </p:spPr>
          </p:pic>
          <p:pic>
            <p:nvPicPr>
              <p:cNvPr id="8" name="圖片 7">
                <a:extLst>
                  <a:ext uri="{FF2B5EF4-FFF2-40B4-BE49-F238E27FC236}">
                    <a16:creationId xmlns:a16="http://schemas.microsoft.com/office/drawing/2014/main" id="{D4394650-5F8B-4E0B-B971-A27B08DCDF90}"/>
                  </a:ext>
                </a:extLst>
              </p:cNvPr>
              <p:cNvPicPr>
                <a:picLocks noChangeAspect="1"/>
              </p:cNvPicPr>
              <p:nvPr/>
            </p:nvPicPr>
            <p:blipFill>
              <a:blip r:embed="rId4"/>
              <a:stretch>
                <a:fillRect/>
              </a:stretch>
            </p:blipFill>
            <p:spPr>
              <a:xfrm>
                <a:off x="10117931" y="2465809"/>
                <a:ext cx="6688699" cy="840939"/>
              </a:xfrm>
              <a:prstGeom prst="rect">
                <a:avLst/>
              </a:prstGeom>
            </p:spPr>
          </p:pic>
        </p:grpSp>
        <p:sp>
          <p:nvSpPr>
            <p:cNvPr id="12" name="文字方塊 11">
              <a:extLst>
                <a:ext uri="{FF2B5EF4-FFF2-40B4-BE49-F238E27FC236}">
                  <a16:creationId xmlns:a16="http://schemas.microsoft.com/office/drawing/2014/main" id="{52800205-BA3D-4F61-94E5-489825FE720E}"/>
                </a:ext>
              </a:extLst>
            </p:cNvPr>
            <p:cNvSpPr txBox="1"/>
            <p:nvPr/>
          </p:nvSpPr>
          <p:spPr>
            <a:xfrm>
              <a:off x="9765705" y="1979143"/>
              <a:ext cx="5305226" cy="584775"/>
            </a:xfrm>
            <a:prstGeom prst="rect">
              <a:avLst/>
            </a:prstGeom>
            <a:noFill/>
          </p:spPr>
          <p:txBody>
            <a:bodyPr wrap="square" rtlCol="0">
              <a:spAutoFit/>
            </a:bodyPr>
            <a:lstStyle/>
            <a:p>
              <a:r>
                <a:rPr lang="en-US" altLang="zh-TW" sz="3200" b="1" dirty="0">
                  <a:solidFill>
                    <a:srgbClr val="FF0000"/>
                  </a:solidFill>
                  <a:latin typeface="Calibri" panose="020F0502020204030204" pitchFamily="34" charset="0"/>
                  <a:cs typeface="Calibri" panose="020F0502020204030204" pitchFamily="34" charset="0"/>
                </a:rPr>
                <a:t>Stochastic Gradient Descent:</a:t>
              </a:r>
              <a:endParaRPr lang="zh-TW" altLang="en-US" sz="3200" b="1" dirty="0">
                <a:solidFill>
                  <a:srgbClr val="FF0000"/>
                </a:solidFill>
                <a:latin typeface="Calibri" panose="020F0502020204030204" pitchFamily="34" charset="0"/>
                <a:cs typeface="Calibri" panose="020F0502020204030204" pitchFamily="34" charset="0"/>
              </a:endParaRPr>
            </a:p>
          </p:txBody>
        </p:sp>
      </p:grpSp>
      <p:grpSp>
        <p:nvGrpSpPr>
          <p:cNvPr id="21" name="群組 20"/>
          <p:cNvGrpSpPr/>
          <p:nvPr/>
        </p:nvGrpSpPr>
        <p:grpSpPr>
          <a:xfrm>
            <a:off x="9784551" y="4133238"/>
            <a:ext cx="6901499" cy="2880860"/>
            <a:chOff x="9784551" y="4133238"/>
            <a:chExt cx="6901499" cy="2880860"/>
          </a:xfrm>
        </p:grpSpPr>
        <p:grpSp>
          <p:nvGrpSpPr>
            <p:cNvPr id="10" name="群組 9">
              <a:extLst>
                <a:ext uri="{FF2B5EF4-FFF2-40B4-BE49-F238E27FC236}">
                  <a16:creationId xmlns:a16="http://schemas.microsoft.com/office/drawing/2014/main" id="{4E79A15C-021A-418C-886C-00E64105A40E}"/>
                </a:ext>
              </a:extLst>
            </p:cNvPr>
            <p:cNvGrpSpPr/>
            <p:nvPr/>
          </p:nvGrpSpPr>
          <p:grpSpPr>
            <a:xfrm>
              <a:off x="9784551" y="4696128"/>
              <a:ext cx="6901499" cy="2317970"/>
              <a:chOff x="10153513" y="5042286"/>
              <a:chExt cx="6901499" cy="2317970"/>
            </a:xfrm>
          </p:grpSpPr>
          <p:pic>
            <p:nvPicPr>
              <p:cNvPr id="6" name="圖片 5">
                <a:extLst>
                  <a:ext uri="{FF2B5EF4-FFF2-40B4-BE49-F238E27FC236}">
                    <a16:creationId xmlns:a16="http://schemas.microsoft.com/office/drawing/2014/main" id="{31AB3D36-458F-4FA1-A1E3-C99E9944CBF5}"/>
                  </a:ext>
                </a:extLst>
              </p:cNvPr>
              <p:cNvPicPr>
                <a:picLocks noChangeAspect="1"/>
              </p:cNvPicPr>
              <p:nvPr/>
            </p:nvPicPr>
            <p:blipFill>
              <a:blip r:embed="rId5"/>
              <a:stretch>
                <a:fillRect/>
              </a:stretch>
            </p:blipFill>
            <p:spPr>
              <a:xfrm>
                <a:off x="10197048" y="6025985"/>
                <a:ext cx="3383317" cy="722650"/>
              </a:xfrm>
              <a:prstGeom prst="rect">
                <a:avLst/>
              </a:prstGeom>
            </p:spPr>
          </p:pic>
          <p:pic>
            <p:nvPicPr>
              <p:cNvPr id="7" name="圖片 6">
                <a:extLst>
                  <a:ext uri="{FF2B5EF4-FFF2-40B4-BE49-F238E27FC236}">
                    <a16:creationId xmlns:a16="http://schemas.microsoft.com/office/drawing/2014/main" id="{5D7C19B1-6E49-4B02-BBBE-3A48A2BB9394}"/>
                  </a:ext>
                </a:extLst>
              </p:cNvPr>
              <p:cNvPicPr>
                <a:picLocks noChangeAspect="1"/>
              </p:cNvPicPr>
              <p:nvPr/>
            </p:nvPicPr>
            <p:blipFill>
              <a:blip r:embed="rId6"/>
              <a:stretch>
                <a:fillRect/>
              </a:stretch>
            </p:blipFill>
            <p:spPr>
              <a:xfrm>
                <a:off x="10228276" y="6713801"/>
                <a:ext cx="2600854" cy="646455"/>
              </a:xfrm>
              <a:prstGeom prst="rect">
                <a:avLst/>
              </a:prstGeom>
            </p:spPr>
          </p:pic>
          <p:pic>
            <p:nvPicPr>
              <p:cNvPr id="9" name="圖片 8">
                <a:extLst>
                  <a:ext uri="{FF2B5EF4-FFF2-40B4-BE49-F238E27FC236}">
                    <a16:creationId xmlns:a16="http://schemas.microsoft.com/office/drawing/2014/main" id="{5FB4F383-C6B5-496E-9910-8EF954D7E54D}"/>
                  </a:ext>
                </a:extLst>
              </p:cNvPr>
              <p:cNvPicPr>
                <a:picLocks noChangeAspect="1"/>
              </p:cNvPicPr>
              <p:nvPr/>
            </p:nvPicPr>
            <p:blipFill>
              <a:blip r:embed="rId7"/>
              <a:stretch>
                <a:fillRect/>
              </a:stretch>
            </p:blipFill>
            <p:spPr>
              <a:xfrm>
                <a:off x="10153513" y="5042286"/>
                <a:ext cx="6901499" cy="840939"/>
              </a:xfrm>
              <a:prstGeom prst="rect">
                <a:avLst/>
              </a:prstGeom>
            </p:spPr>
          </p:pic>
        </p:grpSp>
        <p:sp>
          <p:nvSpPr>
            <p:cNvPr id="14" name="文字方塊 13">
              <a:extLst>
                <a:ext uri="{FF2B5EF4-FFF2-40B4-BE49-F238E27FC236}">
                  <a16:creationId xmlns:a16="http://schemas.microsoft.com/office/drawing/2014/main" id="{D2A7C2E1-E688-4FAB-B5F1-A6C7DAEF00E2}"/>
                </a:ext>
              </a:extLst>
            </p:cNvPr>
            <p:cNvSpPr txBox="1"/>
            <p:nvPr/>
          </p:nvSpPr>
          <p:spPr>
            <a:xfrm>
              <a:off x="9784551" y="4133238"/>
              <a:ext cx="5305226" cy="584775"/>
            </a:xfrm>
            <a:prstGeom prst="rect">
              <a:avLst/>
            </a:prstGeom>
            <a:noFill/>
          </p:spPr>
          <p:txBody>
            <a:bodyPr wrap="square" rtlCol="0">
              <a:spAutoFit/>
            </a:bodyPr>
            <a:lstStyle/>
            <a:p>
              <a:r>
                <a:rPr lang="en-US" altLang="zh-TW" sz="3200" b="1" dirty="0">
                  <a:solidFill>
                    <a:srgbClr val="FF0000"/>
                  </a:solidFill>
                  <a:latin typeface="Calibri" panose="020F0502020204030204" pitchFamily="34" charset="0"/>
                  <a:cs typeface="Calibri" panose="020F0502020204030204" pitchFamily="34" charset="0"/>
                </a:rPr>
                <a:t>SGD with Momentum:</a:t>
              </a:r>
              <a:endParaRPr lang="zh-TW" altLang="en-US" sz="3200" b="1" dirty="0">
                <a:solidFill>
                  <a:srgbClr val="FF0000"/>
                </a:solidFill>
                <a:latin typeface="Calibri" panose="020F0502020204030204" pitchFamily="34" charset="0"/>
                <a:cs typeface="Calibri" panose="020F0502020204030204" pitchFamily="34" charset="0"/>
              </a:endParaRPr>
            </a:p>
          </p:txBody>
        </p:sp>
        <p:cxnSp>
          <p:nvCxnSpPr>
            <p:cNvPr id="17" name="直線接點 16">
              <a:extLst>
                <a:ext uri="{FF2B5EF4-FFF2-40B4-BE49-F238E27FC236}">
                  <a16:creationId xmlns:a16="http://schemas.microsoft.com/office/drawing/2014/main" id="{51237F67-4CA2-4BDA-B0B5-0F37E9B8C4B1}"/>
                </a:ext>
              </a:extLst>
            </p:cNvPr>
            <p:cNvCxnSpPr/>
            <p:nvPr/>
          </p:nvCxnSpPr>
          <p:spPr>
            <a:xfrm>
              <a:off x="11108531" y="6215150"/>
              <a:ext cx="7560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pic>
        <p:nvPicPr>
          <p:cNvPr id="16" name="圖片 15"/>
          <p:cNvPicPr>
            <a:picLocks noChangeAspect="1"/>
          </p:cNvPicPr>
          <p:nvPr/>
        </p:nvPicPr>
        <p:blipFill>
          <a:blip r:embed="rId8"/>
          <a:stretch>
            <a:fillRect/>
          </a:stretch>
        </p:blipFill>
        <p:spPr>
          <a:xfrm>
            <a:off x="135731" y="9363456"/>
            <a:ext cx="10914696" cy="216000"/>
          </a:xfrm>
          <a:prstGeom prst="rect">
            <a:avLst/>
          </a:prstGeom>
        </p:spPr>
      </p:pic>
      <p:grpSp>
        <p:nvGrpSpPr>
          <p:cNvPr id="23" name="群組 22"/>
          <p:cNvGrpSpPr/>
          <p:nvPr/>
        </p:nvGrpSpPr>
        <p:grpSpPr>
          <a:xfrm>
            <a:off x="9859314" y="7158167"/>
            <a:ext cx="6901499" cy="2256639"/>
            <a:chOff x="9859314" y="7158167"/>
            <a:chExt cx="6901499" cy="2256639"/>
          </a:xfrm>
        </p:grpSpPr>
        <p:sp>
          <p:nvSpPr>
            <p:cNvPr id="13" name="文字方塊 12">
              <a:extLst>
                <a:ext uri="{FF2B5EF4-FFF2-40B4-BE49-F238E27FC236}">
                  <a16:creationId xmlns:a16="http://schemas.microsoft.com/office/drawing/2014/main" id="{FE565366-C204-491E-ADE4-C0B914C3A592}"/>
                </a:ext>
              </a:extLst>
            </p:cNvPr>
            <p:cNvSpPr txBox="1"/>
            <p:nvPr/>
          </p:nvSpPr>
          <p:spPr>
            <a:xfrm>
              <a:off x="9859314" y="7158167"/>
              <a:ext cx="6901499" cy="523220"/>
            </a:xfrm>
            <a:prstGeom prst="rect">
              <a:avLst/>
            </a:prstGeom>
            <a:noFill/>
          </p:spPr>
          <p:txBody>
            <a:bodyPr wrap="square" rtlCol="0">
              <a:spAutoFit/>
            </a:bodyPr>
            <a:lstStyle/>
            <a:p>
              <a:r>
                <a:rPr lang="en-US" altLang="zh-TW" sz="2800" dirty="0">
                  <a:solidFill>
                    <a:srgbClr val="FF0000"/>
                  </a:solidFill>
                  <a:latin typeface="Calibri" panose="020F0502020204030204" pitchFamily="34" charset="0"/>
                  <a:cs typeface="Calibri" panose="020F0502020204030204" pitchFamily="34" charset="0"/>
                </a:rPr>
                <a:t>Momentum helps to escape local minimum.</a:t>
              </a:r>
              <a:endParaRPr lang="zh-TW" altLang="en-US" sz="2800" dirty="0">
                <a:solidFill>
                  <a:srgbClr val="FF0000"/>
                </a:solidFill>
                <a:latin typeface="Calibri" panose="020F0502020204030204" pitchFamily="34" charset="0"/>
                <a:cs typeface="Calibri" panose="020F0502020204030204" pitchFamily="34" charset="0"/>
              </a:endParaRPr>
            </a:p>
          </p:txBody>
        </p:sp>
        <p:grpSp>
          <p:nvGrpSpPr>
            <p:cNvPr id="19" name="群組 18"/>
            <p:cNvGrpSpPr/>
            <p:nvPr/>
          </p:nvGrpSpPr>
          <p:grpSpPr>
            <a:xfrm>
              <a:off x="11177597" y="7765219"/>
              <a:ext cx="4427868" cy="1095589"/>
              <a:chOff x="13128900" y="7907594"/>
              <a:chExt cx="4427868" cy="1095589"/>
            </a:xfrm>
          </p:grpSpPr>
          <p:pic>
            <p:nvPicPr>
              <p:cNvPr id="5" name="圖片 4"/>
              <p:cNvPicPr>
                <a:picLocks noChangeAspect="1"/>
              </p:cNvPicPr>
              <p:nvPr/>
            </p:nvPicPr>
            <p:blipFill>
              <a:blip r:embed="rId9"/>
              <a:stretch>
                <a:fillRect/>
              </a:stretch>
            </p:blipFill>
            <p:spPr>
              <a:xfrm>
                <a:off x="13593234" y="8418684"/>
                <a:ext cx="2352253" cy="584499"/>
              </a:xfrm>
              <a:prstGeom prst="rect">
                <a:avLst/>
              </a:prstGeom>
              <a:ln>
                <a:noFill/>
              </a:ln>
            </p:spPr>
          </p:pic>
          <p:sp>
            <p:nvSpPr>
              <p:cNvPr id="18" name="文字方塊 17"/>
              <p:cNvSpPr txBox="1"/>
              <p:nvPr/>
            </p:nvSpPr>
            <p:spPr>
              <a:xfrm>
                <a:off x="13128900" y="7907594"/>
                <a:ext cx="4427868" cy="461665"/>
              </a:xfrm>
              <a:prstGeom prst="rect">
                <a:avLst/>
              </a:prstGeom>
              <a:noFill/>
            </p:spPr>
            <p:txBody>
              <a:bodyPr wrap="square" rtlCol="0">
                <a:spAutoFit/>
              </a:bodyPr>
              <a:lstStyle/>
              <a:p>
                <a:r>
                  <a:rPr lang="en-US" altLang="zh-TW" sz="2400" dirty="0" smtClean="0">
                    <a:latin typeface="Arial" pitchFamily="34" charset="0"/>
                    <a:cs typeface="Arial" pitchFamily="34" charset="0"/>
                  </a:rPr>
                  <a:t>Without/With momentum:</a:t>
                </a:r>
                <a:endParaRPr lang="zh-TW" altLang="en-US" sz="2400" dirty="0" smtClean="0">
                  <a:latin typeface="Arial" pitchFamily="34" charset="0"/>
                  <a:cs typeface="Arial" pitchFamily="34" charset="0"/>
                </a:endParaRPr>
              </a:p>
            </p:txBody>
          </p:sp>
        </p:grpSp>
        <mc:AlternateContent xmlns:mc="http://schemas.openxmlformats.org/markup-compatibility/2006" xmlns:a14="http://schemas.microsoft.com/office/drawing/2010/main">
          <mc:Choice Requires="a14">
            <p:sp>
              <p:nvSpPr>
                <p:cNvPr id="20" name="文字方塊 19"/>
                <p:cNvSpPr txBox="1"/>
                <p:nvPr/>
              </p:nvSpPr>
              <p:spPr>
                <a:xfrm>
                  <a:off x="11667973" y="8860808"/>
                  <a:ext cx="357630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3600" b="1" i="1" smtClean="0">
                            <a:latin typeface="Cambria Math" panose="02040503050406030204" pitchFamily="18" charset="0"/>
                            <a:cs typeface="Arial" pitchFamily="34" charset="0"/>
                          </a:rPr>
                          <m:t>𝜽</m:t>
                        </m:r>
                        <m:r>
                          <a:rPr lang="zh-TW" altLang="en-US" sz="3600" b="1" i="1" smtClean="0">
                            <a:latin typeface="Cambria Math" panose="02040503050406030204" pitchFamily="18" charset="0"/>
                            <a:cs typeface="Arial" pitchFamily="34" charset="0"/>
                          </a:rPr>
                          <m:t>←</m:t>
                        </m:r>
                        <m:r>
                          <a:rPr lang="zh-TW" altLang="en-US" sz="3600" b="1" i="1" smtClean="0">
                            <a:latin typeface="Cambria Math" panose="02040503050406030204" pitchFamily="18" charset="0"/>
                            <a:cs typeface="Arial" pitchFamily="34" charset="0"/>
                          </a:rPr>
                          <m:t>𝜽</m:t>
                        </m:r>
                        <m:r>
                          <a:rPr lang="en-US" altLang="zh-TW" sz="3600" b="1" i="1">
                            <a:latin typeface="Cambria Math" panose="02040503050406030204" pitchFamily="18" charset="0"/>
                            <a:cs typeface="Arial" pitchFamily="34" charset="0"/>
                          </a:rPr>
                          <m:t>+</m:t>
                        </m:r>
                        <m:r>
                          <a:rPr lang="zh-TW" altLang="en-US" sz="3600" b="1" i="1" smtClean="0">
                            <a:latin typeface="Cambria Math" panose="02040503050406030204" pitchFamily="18" charset="0"/>
                            <a:cs typeface="Arial" pitchFamily="34" charset="0"/>
                          </a:rPr>
                          <m:t>𝜶</m:t>
                        </m:r>
                        <m:r>
                          <a:rPr lang="en-US" altLang="zh-TW" sz="3600" b="1" i="1" smtClean="0">
                            <a:latin typeface="Cambria Math" panose="02040503050406030204" pitchFamily="18" charset="0"/>
                            <a:cs typeface="Arial" pitchFamily="34" charset="0"/>
                          </a:rPr>
                          <m:t>𝒗</m:t>
                        </m:r>
                        <m:r>
                          <a:rPr lang="en-US" altLang="zh-TW" sz="3600" b="1" i="1" smtClean="0">
                            <a:latin typeface="Cambria Math" panose="02040503050406030204" pitchFamily="18" charset="0"/>
                            <a:cs typeface="Arial" pitchFamily="34" charset="0"/>
                          </a:rPr>
                          <m:t>−</m:t>
                        </m:r>
                        <m:r>
                          <a:rPr lang="zh-TW" altLang="en-US" sz="3600" b="1" i="1" smtClean="0">
                            <a:latin typeface="Cambria Math" panose="02040503050406030204" pitchFamily="18" charset="0"/>
                            <a:cs typeface="Arial" pitchFamily="34" charset="0"/>
                          </a:rPr>
                          <m:t>𝝐</m:t>
                        </m:r>
                        <m:acc>
                          <m:accPr>
                            <m:chr m:val="̂"/>
                            <m:ctrlPr>
                              <a:rPr lang="zh-TW" altLang="en-US" sz="3600" b="1" i="1" smtClean="0">
                                <a:latin typeface="Cambria Math" panose="02040503050406030204" pitchFamily="18" charset="0"/>
                                <a:cs typeface="Arial" pitchFamily="34" charset="0"/>
                              </a:rPr>
                            </m:ctrlPr>
                          </m:accPr>
                          <m:e>
                            <m:r>
                              <a:rPr lang="en-US" altLang="zh-TW" sz="3600" b="1" i="1" smtClean="0">
                                <a:latin typeface="Cambria Math" panose="02040503050406030204" pitchFamily="18" charset="0"/>
                                <a:cs typeface="Arial" pitchFamily="34" charset="0"/>
                              </a:rPr>
                              <m:t>𝒈</m:t>
                            </m:r>
                          </m:e>
                        </m:acc>
                      </m:oMath>
                    </m:oMathPara>
                  </a14:m>
                  <a:endParaRPr lang="zh-TW" altLang="en-US" sz="3600" b="1" dirty="0" smtClean="0">
                    <a:latin typeface="Arial" pitchFamily="34" charset="0"/>
                    <a:cs typeface="Arial" pitchFamily="34" charset="0"/>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11667973" y="8860808"/>
                  <a:ext cx="3576300" cy="553998"/>
                </a:xfrm>
                <a:prstGeom prst="rect">
                  <a:avLst/>
                </a:prstGeom>
                <a:blipFill>
                  <a:blip r:embed="rId10"/>
                  <a:stretch>
                    <a:fillRect/>
                  </a:stretch>
                </a:blipFill>
              </p:spPr>
              <p:txBody>
                <a:bodyPr/>
                <a:lstStyle/>
                <a:p>
                  <a:r>
                    <a:rPr lang="zh-TW" altLang="en-US">
                      <a:noFill/>
                    </a:rPr>
                    <a:t> </a:t>
                  </a:r>
                </a:p>
              </p:txBody>
            </p:sp>
          </mc:Fallback>
        </mc:AlternateContent>
        <p:cxnSp>
          <p:nvCxnSpPr>
            <p:cNvPr id="24" name="直線接點 23">
              <a:extLst>
                <a:ext uri="{FF2B5EF4-FFF2-40B4-BE49-F238E27FC236}">
                  <a16:creationId xmlns:a16="http://schemas.microsoft.com/office/drawing/2014/main" id="{51237F67-4CA2-4BDA-B0B5-0F37E9B8C4B1}"/>
                </a:ext>
              </a:extLst>
            </p:cNvPr>
            <p:cNvCxnSpPr/>
            <p:nvPr/>
          </p:nvCxnSpPr>
          <p:spPr>
            <a:xfrm>
              <a:off x="13510715" y="9363456"/>
              <a:ext cx="5760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7832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BDBBF1A-4DE6-43F1-9D8F-D87CE7C23D06}"/>
              </a:ext>
            </a:extLst>
          </p:cNvPr>
          <p:cNvSpPr>
            <a:spLocks noGrp="1"/>
          </p:cNvSpPr>
          <p:nvPr>
            <p:ph type="sldNum" sz="quarter" idx="12"/>
          </p:nvPr>
        </p:nvSpPr>
        <p:spPr/>
        <p:txBody>
          <a:bodyPr/>
          <a:lstStyle/>
          <a:p>
            <a:fld id="{19B12225-5612-419B-A8D5-4B8EEE4C217E}" type="slidenum">
              <a:rPr lang="en-US" smtClean="0"/>
              <a:pPr/>
              <a:t>12</a:t>
            </a:fld>
            <a:endParaRPr lang="en-US"/>
          </a:p>
        </p:txBody>
      </p:sp>
      <p:sp>
        <p:nvSpPr>
          <p:cNvPr id="4" name="矩形 3">
            <a:extLst>
              <a:ext uri="{FF2B5EF4-FFF2-40B4-BE49-F238E27FC236}">
                <a16:creationId xmlns:a16="http://schemas.microsoft.com/office/drawing/2014/main" id="{96391251-18F4-4092-96BF-E10E79F815BB}"/>
              </a:ext>
            </a:extLst>
          </p:cNvPr>
          <p:cNvSpPr/>
          <p:nvPr/>
        </p:nvSpPr>
        <p:spPr>
          <a:xfrm>
            <a:off x="516731" y="4763447"/>
            <a:ext cx="16306800" cy="4708981"/>
          </a:xfrm>
          <a:prstGeom prst="rect">
            <a:avLst/>
          </a:prstGeom>
        </p:spPr>
        <p:txBody>
          <a:bodyPr wrap="square">
            <a:spAutoFit/>
          </a:bodyPr>
          <a:lstStyle/>
          <a:p>
            <a:r>
              <a:rPr lang="en-US" altLang="zh-TW" sz="2800" dirty="0">
                <a:solidFill>
                  <a:srgbClr val="000000"/>
                </a:solidFill>
                <a:latin typeface="Calibri" panose="020F0502020204030204" pitchFamily="34" charset="0"/>
                <a:cs typeface="Calibri" panose="020F0502020204030204" pitchFamily="34" charset="0"/>
              </a:rPr>
              <a:t>Figure 8.5: Momentum aims primarily to solve two problems: </a:t>
            </a:r>
            <a:r>
              <a:rPr lang="en-US" altLang="zh-TW" sz="2800" dirty="0">
                <a:solidFill>
                  <a:srgbClr val="FF0000"/>
                </a:solidFill>
                <a:latin typeface="Calibri" panose="020F0502020204030204" pitchFamily="34" charset="0"/>
                <a:cs typeface="Calibri" panose="020F0502020204030204" pitchFamily="34" charset="0"/>
              </a:rPr>
              <a:t>poor conditioning of the Hessian matrix </a:t>
            </a:r>
            <a:r>
              <a:rPr lang="en-US" altLang="zh-TW" sz="2800" dirty="0">
                <a:solidFill>
                  <a:srgbClr val="000000"/>
                </a:solidFill>
                <a:latin typeface="Calibri" panose="020F0502020204030204" pitchFamily="34" charset="0"/>
                <a:cs typeface="Calibri" panose="020F0502020204030204" pitchFamily="34" charset="0"/>
              </a:rPr>
              <a:t>and </a:t>
            </a:r>
            <a:r>
              <a:rPr lang="en-US" altLang="zh-TW" sz="2800" dirty="0">
                <a:solidFill>
                  <a:srgbClr val="FF0000"/>
                </a:solidFill>
                <a:latin typeface="Calibri" panose="020F0502020204030204" pitchFamily="34" charset="0"/>
                <a:cs typeface="Calibri" panose="020F0502020204030204" pitchFamily="34" charset="0"/>
              </a:rPr>
              <a:t>variance in the stochastic gradient</a:t>
            </a:r>
            <a:r>
              <a:rPr lang="en-US" altLang="zh-TW" sz="2800" dirty="0">
                <a:solidFill>
                  <a:srgbClr val="000000"/>
                </a:solidFill>
                <a:latin typeface="Calibri" panose="020F0502020204030204" pitchFamily="34" charset="0"/>
                <a:cs typeface="Calibri" panose="020F0502020204030204" pitchFamily="34" charset="0"/>
              </a:rPr>
              <a:t>. </a:t>
            </a:r>
          </a:p>
          <a:p>
            <a:pPr marL="457200" indent="-457200">
              <a:spcBef>
                <a:spcPts val="1200"/>
              </a:spcBef>
              <a:buFont typeface="Arial" panose="020B0604020202020204" pitchFamily="34" charset="0"/>
              <a:buChar char="•"/>
            </a:pPr>
            <a:r>
              <a:rPr lang="en-US" altLang="zh-TW" sz="2800" dirty="0">
                <a:solidFill>
                  <a:srgbClr val="000000"/>
                </a:solidFill>
                <a:latin typeface="Calibri" panose="020F0502020204030204" pitchFamily="34" charset="0"/>
                <a:cs typeface="Calibri" panose="020F0502020204030204" pitchFamily="34" charset="0"/>
              </a:rPr>
              <a:t>Here, we illustrate how momentum overcomes the first of these two problems. The contour lines depict a quadratic loss function with a poorly conditioned Hessian matrix. The </a:t>
            </a:r>
            <a:r>
              <a:rPr lang="en-US" altLang="zh-TW" sz="2800" dirty="0">
                <a:solidFill>
                  <a:srgbClr val="FF0000"/>
                </a:solidFill>
                <a:latin typeface="Calibri" panose="020F0502020204030204" pitchFamily="34" charset="0"/>
                <a:cs typeface="Calibri" panose="020F0502020204030204" pitchFamily="34" charset="0"/>
              </a:rPr>
              <a:t>red</a:t>
            </a:r>
            <a:r>
              <a:rPr lang="en-US" altLang="zh-TW" sz="2800" dirty="0">
                <a:solidFill>
                  <a:srgbClr val="000000"/>
                </a:solidFill>
                <a:latin typeface="Calibri" panose="020F0502020204030204" pitchFamily="34" charset="0"/>
                <a:cs typeface="Calibri" panose="020F0502020204030204" pitchFamily="34" charset="0"/>
              </a:rPr>
              <a:t> path cutting across the contours indicates </a:t>
            </a:r>
            <a:r>
              <a:rPr lang="en-US" altLang="zh-TW" sz="2800" dirty="0">
                <a:solidFill>
                  <a:srgbClr val="FF0000"/>
                </a:solidFill>
                <a:latin typeface="Calibri" panose="020F0502020204030204" pitchFamily="34" charset="0"/>
                <a:cs typeface="Calibri" panose="020F0502020204030204" pitchFamily="34" charset="0"/>
              </a:rPr>
              <a:t>the path followed by the momentum learning rule </a:t>
            </a:r>
            <a:r>
              <a:rPr lang="en-US" altLang="zh-TW" sz="2800" dirty="0">
                <a:solidFill>
                  <a:srgbClr val="000000"/>
                </a:solidFill>
                <a:latin typeface="Calibri" panose="020F0502020204030204" pitchFamily="34" charset="0"/>
                <a:cs typeface="Calibri" panose="020F0502020204030204" pitchFamily="34" charset="0"/>
              </a:rPr>
              <a:t>as it minimizes this function. At each step along the way, we draw an </a:t>
            </a:r>
            <a:r>
              <a:rPr lang="en-US" altLang="zh-TW" sz="2800" dirty="0">
                <a:solidFill>
                  <a:srgbClr val="FF0000"/>
                </a:solidFill>
                <a:latin typeface="Calibri" panose="020F0502020204030204" pitchFamily="34" charset="0"/>
                <a:cs typeface="Calibri" panose="020F0502020204030204" pitchFamily="34" charset="0"/>
              </a:rPr>
              <a:t>arrow</a:t>
            </a:r>
            <a:r>
              <a:rPr lang="en-US" altLang="zh-TW" sz="2800" dirty="0">
                <a:solidFill>
                  <a:srgbClr val="000000"/>
                </a:solidFill>
                <a:latin typeface="Calibri" panose="020F0502020204030204" pitchFamily="34" charset="0"/>
                <a:cs typeface="Calibri" panose="020F0502020204030204" pitchFamily="34" charset="0"/>
              </a:rPr>
              <a:t> indicating the step that </a:t>
            </a:r>
            <a:r>
              <a:rPr lang="en-US" altLang="zh-TW" sz="2800" dirty="0">
                <a:solidFill>
                  <a:srgbClr val="FF0000"/>
                </a:solidFill>
                <a:latin typeface="Calibri" panose="020F0502020204030204" pitchFamily="34" charset="0"/>
                <a:cs typeface="Calibri" panose="020F0502020204030204" pitchFamily="34" charset="0"/>
              </a:rPr>
              <a:t>gradient descent would take at that point</a:t>
            </a:r>
            <a:r>
              <a:rPr lang="en-US" altLang="zh-TW" sz="2800" dirty="0">
                <a:solidFill>
                  <a:srgbClr val="000000"/>
                </a:solidFill>
                <a:latin typeface="Calibri" panose="020F0502020204030204" pitchFamily="34" charset="0"/>
                <a:cs typeface="Calibri" panose="020F0502020204030204" pitchFamily="34" charset="0"/>
              </a:rPr>
              <a:t>. We can see that a poorly conditioned quadratic objective looks like a long, narrow valley or canyon with steep sides. </a:t>
            </a:r>
          </a:p>
          <a:p>
            <a:pPr marL="457200" indent="-457200">
              <a:spcBef>
                <a:spcPts val="1200"/>
              </a:spcBef>
              <a:buFont typeface="Arial" panose="020B0604020202020204" pitchFamily="34" charset="0"/>
              <a:buChar char="•"/>
            </a:pPr>
            <a:r>
              <a:rPr lang="en-US" altLang="zh-TW" sz="2800" dirty="0">
                <a:solidFill>
                  <a:srgbClr val="000000"/>
                </a:solidFill>
                <a:latin typeface="Calibri" panose="020F0502020204030204" pitchFamily="34" charset="0"/>
                <a:cs typeface="Calibri" panose="020F0502020204030204" pitchFamily="34" charset="0"/>
              </a:rPr>
              <a:t>Momentum correctly traverses the canyon lengthwise, while </a:t>
            </a:r>
            <a:r>
              <a:rPr lang="en-US" altLang="zh-TW" sz="2800" dirty="0">
                <a:solidFill>
                  <a:srgbClr val="FF0000"/>
                </a:solidFill>
                <a:latin typeface="Calibri" panose="020F0502020204030204" pitchFamily="34" charset="0"/>
                <a:cs typeface="Calibri" panose="020F0502020204030204" pitchFamily="34" charset="0"/>
              </a:rPr>
              <a:t>gradient steps waste time moving back and forth </a:t>
            </a:r>
            <a:r>
              <a:rPr lang="en-US" altLang="zh-TW" sz="2800" dirty="0">
                <a:solidFill>
                  <a:srgbClr val="000000"/>
                </a:solidFill>
                <a:latin typeface="Calibri" panose="020F0502020204030204" pitchFamily="34" charset="0"/>
                <a:cs typeface="Calibri" panose="020F0502020204030204" pitchFamily="34" charset="0"/>
              </a:rPr>
              <a:t>across the narrow axis of the canyon. Compare </a:t>
            </a:r>
            <a:r>
              <a:rPr lang="en-US" altLang="zh-TW" sz="2800">
                <a:solidFill>
                  <a:srgbClr val="000000"/>
                </a:solidFill>
                <a:latin typeface="Calibri" panose="020F0502020204030204" pitchFamily="34" charset="0"/>
                <a:cs typeface="Calibri" panose="020F0502020204030204" pitchFamily="34" charset="0"/>
              </a:rPr>
              <a:t>also the figure </a:t>
            </a:r>
            <a:r>
              <a:rPr lang="en-US" altLang="zh-TW" sz="2800">
                <a:solidFill>
                  <a:srgbClr val="FF0000"/>
                </a:solidFill>
                <a:latin typeface="Calibri" panose="020F0502020204030204" pitchFamily="34" charset="0"/>
                <a:cs typeface="Calibri" panose="020F0502020204030204" pitchFamily="34" charset="0"/>
              </a:rPr>
              <a:t>at the right</a:t>
            </a:r>
            <a:r>
              <a:rPr lang="en-US" altLang="zh-TW" sz="2800">
                <a:solidFill>
                  <a:srgbClr val="000000"/>
                </a:solidFill>
                <a:latin typeface="Calibri" panose="020F0502020204030204" pitchFamily="34" charset="0"/>
                <a:cs typeface="Calibri" panose="020F0502020204030204" pitchFamily="34" charset="0"/>
              </a:rPr>
              <a:t>, </a:t>
            </a:r>
            <a:r>
              <a:rPr lang="en-US" altLang="zh-TW" sz="2800" dirty="0">
                <a:solidFill>
                  <a:srgbClr val="000000"/>
                </a:solidFill>
                <a:latin typeface="Calibri" panose="020F0502020204030204" pitchFamily="34" charset="0"/>
                <a:cs typeface="Calibri" panose="020F0502020204030204" pitchFamily="34" charset="0"/>
              </a:rPr>
              <a:t>which shows the behavior of gradient descent without momentum.</a:t>
            </a:r>
            <a:endParaRPr lang="zh-TW" altLang="en-US" sz="2800" dirty="0">
              <a:latin typeface="Calibri" panose="020F0502020204030204" pitchFamily="34" charset="0"/>
              <a:cs typeface="Calibri" panose="020F0502020204030204" pitchFamily="34" charset="0"/>
            </a:endParaRPr>
          </a:p>
        </p:txBody>
      </p:sp>
      <p:pic>
        <p:nvPicPr>
          <p:cNvPr id="5" name="圖片 4">
            <a:extLst>
              <a:ext uri="{FF2B5EF4-FFF2-40B4-BE49-F238E27FC236}">
                <a16:creationId xmlns:a16="http://schemas.microsoft.com/office/drawing/2014/main" id="{77B55B9C-7114-47E2-87E5-B7D51E266A30}"/>
              </a:ext>
            </a:extLst>
          </p:cNvPr>
          <p:cNvPicPr>
            <a:picLocks noChangeAspect="1"/>
          </p:cNvPicPr>
          <p:nvPr/>
        </p:nvPicPr>
        <p:blipFill>
          <a:blip r:embed="rId2"/>
          <a:stretch>
            <a:fillRect/>
          </a:stretch>
        </p:blipFill>
        <p:spPr>
          <a:xfrm>
            <a:off x="1583531" y="188400"/>
            <a:ext cx="4540051" cy="4305600"/>
          </a:xfrm>
          <a:prstGeom prst="rect">
            <a:avLst/>
          </a:prstGeom>
        </p:spPr>
      </p:pic>
      <p:pic>
        <p:nvPicPr>
          <p:cNvPr id="6" name="圖片 5">
            <a:extLst>
              <a:ext uri="{FF2B5EF4-FFF2-40B4-BE49-F238E27FC236}">
                <a16:creationId xmlns:a16="http://schemas.microsoft.com/office/drawing/2014/main" id="{4B761F0B-83F9-46AE-A992-9731E377DFC5}"/>
              </a:ext>
            </a:extLst>
          </p:cNvPr>
          <p:cNvPicPr>
            <a:picLocks noChangeAspect="1"/>
          </p:cNvPicPr>
          <p:nvPr/>
        </p:nvPicPr>
        <p:blipFill>
          <a:blip r:embed="rId3"/>
          <a:stretch>
            <a:fillRect/>
          </a:stretch>
        </p:blipFill>
        <p:spPr>
          <a:xfrm>
            <a:off x="9235480" y="130123"/>
            <a:ext cx="4540051" cy="4271271"/>
          </a:xfrm>
          <a:prstGeom prst="rect">
            <a:avLst/>
          </a:prstGeom>
        </p:spPr>
      </p:pic>
      <p:sp>
        <p:nvSpPr>
          <p:cNvPr id="7" name="矩形 6">
            <a:extLst>
              <a:ext uri="{FF2B5EF4-FFF2-40B4-BE49-F238E27FC236}">
                <a16:creationId xmlns:a16="http://schemas.microsoft.com/office/drawing/2014/main" id="{53C91052-4F8D-4997-A172-0B24A4056014}"/>
              </a:ext>
            </a:extLst>
          </p:cNvPr>
          <p:cNvSpPr/>
          <p:nvPr/>
        </p:nvSpPr>
        <p:spPr>
          <a:xfrm>
            <a:off x="13687864" y="1788704"/>
            <a:ext cx="3135667" cy="954107"/>
          </a:xfrm>
          <a:prstGeom prst="rect">
            <a:avLst/>
          </a:prstGeom>
        </p:spPr>
        <p:txBody>
          <a:bodyPr wrap="none">
            <a:spAutoFit/>
          </a:bodyPr>
          <a:lstStyle/>
          <a:p>
            <a:r>
              <a:rPr lang="en-US" altLang="zh-TW" sz="2800" dirty="0">
                <a:solidFill>
                  <a:srgbClr val="000000"/>
                </a:solidFill>
                <a:latin typeface="Calibri" panose="020F0502020204030204" pitchFamily="34" charset="0"/>
                <a:cs typeface="Calibri" panose="020F0502020204030204" pitchFamily="34" charset="0"/>
              </a:rPr>
              <a:t>gradient descent </a:t>
            </a:r>
          </a:p>
          <a:p>
            <a:r>
              <a:rPr lang="en-US" altLang="zh-TW" sz="2800" dirty="0">
                <a:solidFill>
                  <a:srgbClr val="FF0000"/>
                </a:solidFill>
                <a:latin typeface="Calibri" panose="020F0502020204030204" pitchFamily="34" charset="0"/>
                <a:cs typeface="Calibri" panose="020F0502020204030204" pitchFamily="34" charset="0"/>
              </a:rPr>
              <a:t>without momentum</a:t>
            </a:r>
            <a:endParaRPr lang="zh-TW" altLang="en-US" sz="2800" dirty="0">
              <a:solidFill>
                <a:srgbClr val="FF0000"/>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1884E63-D6E8-4324-AED0-00E507D7292A}"/>
              </a:ext>
            </a:extLst>
          </p:cNvPr>
          <p:cNvSpPr/>
          <p:nvPr/>
        </p:nvSpPr>
        <p:spPr>
          <a:xfrm>
            <a:off x="6155531" y="1864146"/>
            <a:ext cx="2704971" cy="954107"/>
          </a:xfrm>
          <a:prstGeom prst="rect">
            <a:avLst/>
          </a:prstGeom>
        </p:spPr>
        <p:txBody>
          <a:bodyPr wrap="none">
            <a:spAutoFit/>
          </a:bodyPr>
          <a:lstStyle/>
          <a:p>
            <a:r>
              <a:rPr lang="en-US" altLang="zh-TW" sz="2800" dirty="0">
                <a:solidFill>
                  <a:srgbClr val="000000"/>
                </a:solidFill>
                <a:latin typeface="Calibri" panose="020F0502020204030204" pitchFamily="34" charset="0"/>
                <a:cs typeface="Calibri" panose="020F0502020204030204" pitchFamily="34" charset="0"/>
              </a:rPr>
              <a:t>gradient descent </a:t>
            </a:r>
          </a:p>
          <a:p>
            <a:r>
              <a:rPr lang="en-US" altLang="zh-TW" sz="2800" dirty="0">
                <a:solidFill>
                  <a:srgbClr val="FF0000"/>
                </a:solidFill>
                <a:latin typeface="Calibri" panose="020F0502020204030204" pitchFamily="34" charset="0"/>
                <a:cs typeface="Calibri" panose="020F0502020204030204" pitchFamily="34" charset="0"/>
              </a:rPr>
              <a:t>with momentum</a:t>
            </a:r>
            <a:endParaRPr lang="zh-TW" altLang="en-US" sz="28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0411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8EDB038-6A2B-454E-B40C-BDB65E8D1754}"/>
              </a:ext>
            </a:extLst>
          </p:cNvPr>
          <p:cNvSpPr>
            <a:spLocks noGrp="1"/>
          </p:cNvSpPr>
          <p:nvPr>
            <p:ph type="sldNum" sz="quarter" idx="12"/>
          </p:nvPr>
        </p:nvSpPr>
        <p:spPr/>
        <p:txBody>
          <a:bodyPr/>
          <a:lstStyle/>
          <a:p>
            <a:fld id="{19B12225-5612-419B-A8D5-4B8EEE4C217E}" type="slidenum">
              <a:rPr lang="en-US" smtClean="0"/>
              <a:pPr/>
              <a:t>13</a:t>
            </a:fld>
            <a:endParaRPr lang="en-US"/>
          </a:p>
        </p:txBody>
      </p:sp>
      <p:pic>
        <p:nvPicPr>
          <p:cNvPr id="4" name="圖片 3">
            <a:extLst>
              <a:ext uri="{FF2B5EF4-FFF2-40B4-BE49-F238E27FC236}">
                <a16:creationId xmlns:a16="http://schemas.microsoft.com/office/drawing/2014/main" id="{FADEC600-5AF2-4719-B75C-E9C2E4DE8FA7}"/>
              </a:ext>
            </a:extLst>
          </p:cNvPr>
          <p:cNvPicPr>
            <a:picLocks noChangeAspect="1"/>
          </p:cNvPicPr>
          <p:nvPr/>
        </p:nvPicPr>
        <p:blipFill>
          <a:blip r:embed="rId3"/>
          <a:stretch>
            <a:fillRect/>
          </a:stretch>
        </p:blipFill>
        <p:spPr>
          <a:xfrm>
            <a:off x="682096" y="228600"/>
            <a:ext cx="15853958" cy="5562600"/>
          </a:xfrm>
          <a:prstGeom prst="rect">
            <a:avLst/>
          </a:prstGeom>
        </p:spPr>
      </p:pic>
      <p:sp>
        <p:nvSpPr>
          <p:cNvPr id="5" name="矩形 4">
            <a:extLst>
              <a:ext uri="{FF2B5EF4-FFF2-40B4-BE49-F238E27FC236}">
                <a16:creationId xmlns:a16="http://schemas.microsoft.com/office/drawing/2014/main" id="{1FA9581A-B128-46B0-8F43-D92EAED37AC0}"/>
              </a:ext>
            </a:extLst>
          </p:cNvPr>
          <p:cNvSpPr/>
          <p:nvPr/>
        </p:nvSpPr>
        <p:spPr>
          <a:xfrm>
            <a:off x="708970" y="6300055"/>
            <a:ext cx="15697200" cy="2554545"/>
          </a:xfrm>
          <a:prstGeom prst="rect">
            <a:avLst/>
          </a:prstGeom>
          <a:solidFill>
            <a:srgbClr val="FFFF9B"/>
          </a:solidFill>
        </p:spPr>
        <p:txBody>
          <a:bodyPr wrap="square">
            <a:spAutoFit/>
          </a:bodyPr>
          <a:lstStyle/>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The momentum algorithm introduces a variable </a:t>
            </a:r>
            <a:r>
              <a:rPr lang="en-US" altLang="zh-TW" sz="3200" b="1" i="1" dirty="0">
                <a:latin typeface="Calibri" panose="020F0502020204030204" pitchFamily="34" charset="0"/>
                <a:cs typeface="Calibri" panose="020F0502020204030204" pitchFamily="34" charset="0"/>
              </a:rPr>
              <a:t>v</a:t>
            </a:r>
            <a:r>
              <a:rPr lang="en-US" altLang="zh-TW" sz="3200" i="1" dirty="0">
                <a:latin typeface="Calibri" panose="020F0502020204030204" pitchFamily="34" charset="0"/>
                <a:cs typeface="Calibri" panose="020F0502020204030204" pitchFamily="34" charset="0"/>
              </a:rPr>
              <a:t> </a:t>
            </a:r>
            <a:r>
              <a:rPr lang="en-US" altLang="zh-TW" sz="3200" dirty="0">
                <a:latin typeface="Calibri" panose="020F0502020204030204" pitchFamily="34" charset="0"/>
                <a:cs typeface="Calibri" panose="020F0502020204030204" pitchFamily="34" charset="0"/>
              </a:rPr>
              <a:t>that plays the role of </a:t>
            </a:r>
            <a:r>
              <a:rPr lang="en-US" altLang="zh-TW" sz="3200" dirty="0">
                <a:solidFill>
                  <a:srgbClr val="FF0000"/>
                </a:solidFill>
                <a:latin typeface="Calibri" panose="020F0502020204030204" pitchFamily="34" charset="0"/>
                <a:cs typeface="Calibri" panose="020F0502020204030204" pitchFamily="34" charset="0"/>
              </a:rPr>
              <a:t>velocity</a:t>
            </a:r>
            <a:r>
              <a:rPr lang="en-US" altLang="zh-TW" sz="3200" dirty="0">
                <a:latin typeface="Calibri" panose="020F0502020204030204" pitchFamily="34" charset="0"/>
                <a:cs typeface="Calibri" panose="020F0502020204030204" pitchFamily="34" charset="0"/>
              </a:rPr>
              <a:t>—it is the </a:t>
            </a:r>
            <a:r>
              <a:rPr lang="en-US" altLang="zh-TW" sz="3200" dirty="0">
                <a:solidFill>
                  <a:srgbClr val="FF0000"/>
                </a:solidFill>
                <a:latin typeface="Calibri" panose="020F0502020204030204" pitchFamily="34" charset="0"/>
                <a:cs typeface="Calibri" panose="020F0502020204030204" pitchFamily="34" charset="0"/>
              </a:rPr>
              <a:t>direction</a:t>
            </a:r>
            <a:r>
              <a:rPr lang="en-US" altLang="zh-TW" sz="3200" dirty="0">
                <a:latin typeface="Calibri" panose="020F0502020204030204" pitchFamily="34" charset="0"/>
                <a:cs typeface="Calibri" panose="020F0502020204030204" pitchFamily="34" charset="0"/>
              </a:rPr>
              <a:t> and </a:t>
            </a:r>
            <a:r>
              <a:rPr lang="en-US" altLang="zh-TW" sz="3200" dirty="0">
                <a:solidFill>
                  <a:srgbClr val="FF0000"/>
                </a:solidFill>
                <a:latin typeface="Calibri" panose="020F0502020204030204" pitchFamily="34" charset="0"/>
                <a:cs typeface="Calibri" panose="020F0502020204030204" pitchFamily="34" charset="0"/>
              </a:rPr>
              <a:t>speed</a:t>
            </a:r>
            <a:r>
              <a:rPr lang="en-US" altLang="zh-TW" sz="3200" dirty="0">
                <a:latin typeface="Calibri" panose="020F0502020204030204" pitchFamily="34" charset="0"/>
                <a:cs typeface="Calibri" panose="020F0502020204030204" pitchFamily="34" charset="0"/>
              </a:rPr>
              <a:t> at which the parameters move through parameter space. </a:t>
            </a:r>
          </a:p>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The velocity is set to an </a:t>
            </a:r>
            <a:r>
              <a:rPr lang="en-US" altLang="zh-TW" sz="3200" dirty="0">
                <a:solidFill>
                  <a:srgbClr val="FF0000"/>
                </a:solidFill>
                <a:latin typeface="Calibri" panose="020F0502020204030204" pitchFamily="34" charset="0"/>
                <a:cs typeface="Calibri" panose="020F0502020204030204" pitchFamily="34" charset="0"/>
              </a:rPr>
              <a:t>exponentially decaying average </a:t>
            </a:r>
            <a:r>
              <a:rPr lang="en-US" altLang="zh-TW" sz="3200" dirty="0">
                <a:latin typeface="Calibri" panose="020F0502020204030204" pitchFamily="34" charset="0"/>
                <a:cs typeface="Calibri" panose="020F0502020204030204" pitchFamily="34" charset="0"/>
              </a:rPr>
              <a:t>of the negative gradient. </a:t>
            </a:r>
          </a:p>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The name </a:t>
            </a:r>
            <a:r>
              <a:rPr lang="en-US" altLang="zh-TW" sz="3200" b="1" dirty="0">
                <a:solidFill>
                  <a:srgbClr val="FF0000"/>
                </a:solidFill>
                <a:latin typeface="Calibri" panose="020F0502020204030204" pitchFamily="34" charset="0"/>
                <a:cs typeface="Calibri" panose="020F0502020204030204" pitchFamily="34" charset="0"/>
              </a:rPr>
              <a:t>momentum</a:t>
            </a:r>
            <a:r>
              <a:rPr lang="en-US" altLang="zh-TW" sz="3200" b="1" dirty="0">
                <a:latin typeface="Calibri" panose="020F0502020204030204" pitchFamily="34" charset="0"/>
                <a:cs typeface="Calibri" panose="020F0502020204030204" pitchFamily="34" charset="0"/>
              </a:rPr>
              <a:t> </a:t>
            </a:r>
            <a:r>
              <a:rPr lang="en-US" altLang="zh-TW" sz="3200" dirty="0">
                <a:latin typeface="Calibri" panose="020F0502020204030204" pitchFamily="34" charset="0"/>
                <a:cs typeface="Calibri" panose="020F0502020204030204" pitchFamily="34" charset="0"/>
              </a:rPr>
              <a:t>derives from a physical analogy, in which the negative gradient is a force moving a particle through parameter space, according to Newton’s laws of motion.</a:t>
            </a:r>
            <a:endParaRPr lang="zh-TW" altLang="en-US" sz="3200" dirty="0">
              <a:latin typeface="Calibri" panose="020F0502020204030204" pitchFamily="34" charset="0"/>
              <a:cs typeface="Calibri" panose="020F0502020204030204" pitchFamily="34" charset="0"/>
            </a:endParaRPr>
          </a:p>
        </p:txBody>
      </p:sp>
      <p:cxnSp>
        <p:nvCxnSpPr>
          <p:cNvPr id="6" name="直線單箭頭接點 5">
            <a:extLst>
              <a:ext uri="{FF2B5EF4-FFF2-40B4-BE49-F238E27FC236}">
                <a16:creationId xmlns:a16="http://schemas.microsoft.com/office/drawing/2014/main" id="{3B418474-6EC7-4C02-A66E-1512D81FD4C6}"/>
              </a:ext>
            </a:extLst>
          </p:cNvPr>
          <p:cNvCxnSpPr>
            <a:cxnSpLocks/>
          </p:cNvCxnSpPr>
          <p:nvPr/>
        </p:nvCxnSpPr>
        <p:spPr>
          <a:xfrm flipH="1" flipV="1">
            <a:off x="8365331" y="4876800"/>
            <a:ext cx="304800" cy="30480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7" name="直線接點 6">
            <a:extLst>
              <a:ext uri="{FF2B5EF4-FFF2-40B4-BE49-F238E27FC236}">
                <a16:creationId xmlns:a16="http://schemas.microsoft.com/office/drawing/2014/main" id="{C6D838C1-CDB7-448F-B059-F63455BD3A56}"/>
              </a:ext>
            </a:extLst>
          </p:cNvPr>
          <p:cNvCxnSpPr/>
          <p:nvPr/>
        </p:nvCxnSpPr>
        <p:spPr>
          <a:xfrm>
            <a:off x="7797296" y="4648200"/>
            <a:ext cx="5760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288CA702-C32B-4367-87B9-A36D35A278B1}"/>
              </a:ext>
            </a:extLst>
          </p:cNvPr>
          <p:cNvSpPr/>
          <p:nvPr/>
        </p:nvSpPr>
        <p:spPr>
          <a:xfrm>
            <a:off x="8754118" y="4876800"/>
            <a:ext cx="2898422" cy="523220"/>
          </a:xfrm>
          <a:prstGeom prst="rect">
            <a:avLst/>
          </a:prstGeom>
        </p:spPr>
        <p:txBody>
          <a:bodyPr wrap="none">
            <a:spAutoFit/>
          </a:bodyPr>
          <a:lstStyle/>
          <a:p>
            <a:r>
              <a:rPr lang="en-US" altLang="zh-TW" sz="2800">
                <a:solidFill>
                  <a:srgbClr val="FF0000"/>
                </a:solidFill>
                <a:latin typeface="Calibri" panose="020F0502020204030204" pitchFamily="34" charset="0"/>
                <a:cs typeface="Calibri" panose="020F0502020204030204" pitchFamily="34" charset="0"/>
              </a:rPr>
              <a:t># with momentum</a:t>
            </a:r>
            <a:endParaRPr lang="zh-TW" altLang="en-US" sz="2800"/>
          </a:p>
        </p:txBody>
      </p:sp>
    </p:spTree>
    <p:extLst>
      <p:ext uri="{BB962C8B-B14F-4D97-AF65-F5344CB8AC3E}">
        <p14:creationId xmlns:p14="http://schemas.microsoft.com/office/powerpoint/2010/main" val="28365666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13FEEBDE-DF4A-4240-83FC-4E767315E207}"/>
              </a:ext>
            </a:extLst>
          </p:cNvPr>
          <p:cNvSpPr>
            <a:spLocks noGrp="1"/>
          </p:cNvSpPr>
          <p:nvPr>
            <p:ph type="sldNum" sz="quarter" idx="12"/>
          </p:nvPr>
        </p:nvSpPr>
        <p:spPr/>
        <p:txBody>
          <a:bodyPr/>
          <a:lstStyle/>
          <a:p>
            <a:fld id="{19B12225-5612-419B-A8D5-4B8EEE4C217E}" type="slidenum">
              <a:rPr lang="en-US" smtClean="0"/>
              <a:pPr/>
              <a:t>14</a:t>
            </a:fld>
            <a:endParaRPr lang="en-US"/>
          </a:p>
        </p:txBody>
      </p:sp>
      <p:pic>
        <p:nvPicPr>
          <p:cNvPr id="4" name="圖片 3">
            <a:extLst>
              <a:ext uri="{FF2B5EF4-FFF2-40B4-BE49-F238E27FC236}">
                <a16:creationId xmlns:a16="http://schemas.microsoft.com/office/drawing/2014/main" id="{5756D5E3-67D3-44BE-9393-759B7C690C9F}"/>
              </a:ext>
            </a:extLst>
          </p:cNvPr>
          <p:cNvPicPr>
            <a:picLocks noChangeAspect="1"/>
          </p:cNvPicPr>
          <p:nvPr/>
        </p:nvPicPr>
        <p:blipFill>
          <a:blip r:embed="rId2"/>
          <a:stretch>
            <a:fillRect/>
          </a:stretch>
        </p:blipFill>
        <p:spPr>
          <a:xfrm>
            <a:off x="973931" y="381000"/>
            <a:ext cx="14728467" cy="5638800"/>
          </a:xfrm>
          <a:prstGeom prst="rect">
            <a:avLst/>
          </a:prstGeom>
        </p:spPr>
      </p:pic>
      <p:sp>
        <p:nvSpPr>
          <p:cNvPr id="5" name="矩形 4">
            <a:extLst>
              <a:ext uri="{FF2B5EF4-FFF2-40B4-BE49-F238E27FC236}">
                <a16:creationId xmlns:a16="http://schemas.microsoft.com/office/drawing/2014/main" id="{69B89EE8-23B9-4B76-A216-6C9D3C13CE86}"/>
              </a:ext>
            </a:extLst>
          </p:cNvPr>
          <p:cNvSpPr/>
          <p:nvPr/>
        </p:nvSpPr>
        <p:spPr>
          <a:xfrm>
            <a:off x="973931" y="6629400"/>
            <a:ext cx="15468600" cy="2554545"/>
          </a:xfrm>
          <a:prstGeom prst="rect">
            <a:avLst/>
          </a:prstGeom>
          <a:solidFill>
            <a:srgbClr val="FFFF9B"/>
          </a:solidFill>
        </p:spPr>
        <p:txBody>
          <a:bodyPr wrap="square">
            <a:spAutoFit/>
          </a:bodyPr>
          <a:lstStyle/>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The difference between </a:t>
            </a:r>
            <a:r>
              <a:rPr lang="en-US" altLang="zh-TW" sz="3200" dirty="0" err="1">
                <a:latin typeface="Calibri" panose="020F0502020204030204" pitchFamily="34" charset="0"/>
                <a:cs typeface="Calibri" panose="020F0502020204030204" pitchFamily="34" charset="0"/>
              </a:rPr>
              <a:t>Nesterov</a:t>
            </a:r>
            <a:r>
              <a:rPr lang="en-US" altLang="zh-TW" sz="3200" dirty="0">
                <a:latin typeface="Calibri" panose="020F0502020204030204" pitchFamily="34" charset="0"/>
                <a:cs typeface="Calibri" panose="020F0502020204030204" pitchFamily="34" charset="0"/>
              </a:rPr>
              <a:t> momentum and standard momentum is </a:t>
            </a:r>
            <a:r>
              <a:rPr lang="en-US" altLang="zh-TW" sz="3200" dirty="0">
                <a:solidFill>
                  <a:srgbClr val="FF0000"/>
                </a:solidFill>
                <a:latin typeface="Calibri" panose="020F0502020204030204" pitchFamily="34" charset="0"/>
                <a:cs typeface="Calibri" panose="020F0502020204030204" pitchFamily="34" charset="0"/>
              </a:rPr>
              <a:t>where the gradient is evaluated</a:t>
            </a:r>
            <a:r>
              <a:rPr lang="en-US" altLang="zh-TW" sz="3200" dirty="0">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With </a:t>
            </a:r>
            <a:r>
              <a:rPr lang="en-US" altLang="zh-TW" sz="3200" dirty="0" err="1">
                <a:latin typeface="Calibri" panose="020F0502020204030204" pitchFamily="34" charset="0"/>
                <a:cs typeface="Calibri" panose="020F0502020204030204" pitchFamily="34" charset="0"/>
              </a:rPr>
              <a:t>Nesterov</a:t>
            </a:r>
            <a:r>
              <a:rPr lang="en-US" altLang="zh-TW" sz="3200" dirty="0">
                <a:latin typeface="Calibri" panose="020F0502020204030204" pitchFamily="34" charset="0"/>
                <a:cs typeface="Calibri" panose="020F0502020204030204" pitchFamily="34" charset="0"/>
              </a:rPr>
              <a:t> momentum the gradient is evaluated after the </a:t>
            </a:r>
            <a:r>
              <a:rPr lang="en-US" altLang="zh-TW" sz="3200" dirty="0">
                <a:solidFill>
                  <a:srgbClr val="FF0000"/>
                </a:solidFill>
                <a:latin typeface="Calibri" panose="020F0502020204030204" pitchFamily="34" charset="0"/>
                <a:cs typeface="Calibri" panose="020F0502020204030204" pitchFamily="34" charset="0"/>
              </a:rPr>
              <a:t>current velocity </a:t>
            </a:r>
            <a:r>
              <a:rPr lang="en-US" altLang="zh-TW" sz="3200" dirty="0">
                <a:latin typeface="Calibri" panose="020F0502020204030204" pitchFamily="34" charset="0"/>
                <a:cs typeface="Calibri" panose="020F0502020204030204" pitchFamily="34" charset="0"/>
              </a:rPr>
              <a:t>is applied. </a:t>
            </a:r>
          </a:p>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Thus one can interpret </a:t>
            </a:r>
            <a:r>
              <a:rPr lang="en-US" altLang="zh-TW" sz="3200" dirty="0" err="1">
                <a:latin typeface="Calibri" panose="020F0502020204030204" pitchFamily="34" charset="0"/>
                <a:cs typeface="Calibri" panose="020F0502020204030204" pitchFamily="34" charset="0"/>
              </a:rPr>
              <a:t>Nesterov</a:t>
            </a:r>
            <a:r>
              <a:rPr lang="en-US" altLang="zh-TW" sz="3200" dirty="0">
                <a:latin typeface="Calibri" panose="020F0502020204030204" pitchFamily="34" charset="0"/>
                <a:cs typeface="Calibri" panose="020F0502020204030204" pitchFamily="34" charset="0"/>
              </a:rPr>
              <a:t> momentum as attempting to add a </a:t>
            </a:r>
            <a:r>
              <a:rPr lang="en-US" altLang="zh-TW" sz="3200" i="1" dirty="0">
                <a:solidFill>
                  <a:srgbClr val="FF0000"/>
                </a:solidFill>
                <a:latin typeface="Calibri" panose="020F0502020204030204" pitchFamily="34" charset="0"/>
                <a:cs typeface="Calibri" panose="020F0502020204030204" pitchFamily="34" charset="0"/>
              </a:rPr>
              <a:t>correction factor </a:t>
            </a:r>
            <a:r>
              <a:rPr lang="en-US" altLang="zh-TW" sz="3200" dirty="0">
                <a:latin typeface="Calibri" panose="020F0502020204030204" pitchFamily="34" charset="0"/>
                <a:cs typeface="Calibri" panose="020F0502020204030204" pitchFamily="34" charset="0"/>
              </a:rPr>
              <a:t>to the standard method of momentum.</a:t>
            </a:r>
            <a:endParaRPr lang="zh-TW" altLang="en-US" sz="3200" dirty="0">
              <a:latin typeface="Calibri" panose="020F0502020204030204" pitchFamily="34" charset="0"/>
              <a:cs typeface="Calibri" panose="020F0502020204030204" pitchFamily="34" charset="0"/>
            </a:endParaRPr>
          </a:p>
        </p:txBody>
      </p:sp>
      <p:cxnSp>
        <p:nvCxnSpPr>
          <p:cNvPr id="6" name="直線單箭頭接點 5">
            <a:extLst>
              <a:ext uri="{FF2B5EF4-FFF2-40B4-BE49-F238E27FC236}">
                <a16:creationId xmlns:a16="http://schemas.microsoft.com/office/drawing/2014/main" id="{5DEEA1EA-BB69-42B0-AD57-0F7CE5D33730}"/>
              </a:ext>
            </a:extLst>
          </p:cNvPr>
          <p:cNvCxnSpPr/>
          <p:nvPr/>
        </p:nvCxnSpPr>
        <p:spPr>
          <a:xfrm flipH="1">
            <a:off x="8670131" y="3757862"/>
            <a:ext cx="609600" cy="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7" name="直線接點 6">
            <a:extLst>
              <a:ext uri="{FF2B5EF4-FFF2-40B4-BE49-F238E27FC236}">
                <a16:creationId xmlns:a16="http://schemas.microsoft.com/office/drawing/2014/main" id="{007F286F-5608-425F-B1F6-917AD6043439}"/>
              </a:ext>
            </a:extLst>
          </p:cNvPr>
          <p:cNvCxnSpPr/>
          <p:nvPr/>
        </p:nvCxnSpPr>
        <p:spPr>
          <a:xfrm>
            <a:off x="7568696" y="5029200"/>
            <a:ext cx="5400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8" name="直線接點 7">
            <a:extLst>
              <a:ext uri="{FF2B5EF4-FFF2-40B4-BE49-F238E27FC236}">
                <a16:creationId xmlns:a16="http://schemas.microsoft.com/office/drawing/2014/main" id="{5AE0291D-CFEE-47C7-BD6B-3BF21A894005}"/>
              </a:ext>
            </a:extLst>
          </p:cNvPr>
          <p:cNvCxnSpPr/>
          <p:nvPr/>
        </p:nvCxnSpPr>
        <p:spPr>
          <a:xfrm>
            <a:off x="7707241" y="3955475"/>
            <a:ext cx="5400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E412405-C3BB-48E5-A63D-3E93EA36721A}"/>
              </a:ext>
            </a:extLst>
          </p:cNvPr>
          <p:cNvSpPr/>
          <p:nvPr/>
        </p:nvSpPr>
        <p:spPr>
          <a:xfrm>
            <a:off x="9279731" y="3461097"/>
            <a:ext cx="4878259" cy="461665"/>
          </a:xfrm>
          <a:prstGeom prst="rect">
            <a:avLst/>
          </a:prstGeom>
        </p:spPr>
        <p:txBody>
          <a:bodyPr wrap="none">
            <a:spAutoFit/>
          </a:bodyPr>
          <a:lstStyle/>
          <a:p>
            <a:r>
              <a:rPr lang="en-US" altLang="zh-TW" sz="2400">
                <a:solidFill>
                  <a:srgbClr val="FF0000"/>
                </a:solidFill>
                <a:latin typeface="Calibri" panose="020F0502020204030204" pitchFamily="34" charset="0"/>
                <a:cs typeface="Calibri" panose="020F0502020204030204" pitchFamily="34" charset="0"/>
              </a:rPr>
              <a:t># an additional step: correction factor</a:t>
            </a:r>
            <a:endParaRPr lang="zh-TW" altLang="en-US" sz="2400"/>
          </a:p>
        </p:txBody>
      </p:sp>
      <p:cxnSp>
        <p:nvCxnSpPr>
          <p:cNvPr id="9" name="直線單箭頭接點 8">
            <a:extLst>
              <a:ext uri="{FF2B5EF4-FFF2-40B4-BE49-F238E27FC236}">
                <a16:creationId xmlns:a16="http://schemas.microsoft.com/office/drawing/2014/main" id="{3BD7BF11-2852-48C1-9E11-838766707646}"/>
              </a:ext>
            </a:extLst>
          </p:cNvPr>
          <p:cNvCxnSpPr/>
          <p:nvPr/>
        </p:nvCxnSpPr>
        <p:spPr>
          <a:xfrm flipH="1">
            <a:off x="9181011" y="4883955"/>
            <a:ext cx="609600" cy="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8DD668C-54C0-4FCB-B907-1D63023BCDBC}"/>
              </a:ext>
            </a:extLst>
          </p:cNvPr>
          <p:cNvSpPr/>
          <p:nvPr/>
        </p:nvSpPr>
        <p:spPr>
          <a:xfrm>
            <a:off x="9813131" y="4746170"/>
            <a:ext cx="2559034" cy="461665"/>
          </a:xfrm>
          <a:prstGeom prst="rect">
            <a:avLst/>
          </a:prstGeom>
        </p:spPr>
        <p:txBody>
          <a:bodyPr wrap="none">
            <a:spAutoFit/>
          </a:bodyPr>
          <a:lstStyle/>
          <a:p>
            <a:r>
              <a:rPr lang="en-US" altLang="zh-TW" sz="2400">
                <a:solidFill>
                  <a:srgbClr val="FF0000"/>
                </a:solidFill>
                <a:latin typeface="Calibri" panose="020F0502020204030204" pitchFamily="34" charset="0"/>
                <a:cs typeface="Calibri" panose="020F0502020204030204" pitchFamily="34" charset="0"/>
              </a:rPr>
              <a:t># with momentum</a:t>
            </a:r>
            <a:endParaRPr lang="zh-TW" altLang="en-US" sz="2400"/>
          </a:p>
        </p:txBody>
      </p:sp>
    </p:spTree>
    <p:extLst>
      <p:ext uri="{BB962C8B-B14F-4D97-AF65-F5344CB8AC3E}">
        <p14:creationId xmlns:p14="http://schemas.microsoft.com/office/powerpoint/2010/main" val="40140745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58F49C-BD80-417A-A8C0-461A506EB0CE}"/>
              </a:ext>
            </a:extLst>
          </p:cNvPr>
          <p:cNvSpPr>
            <a:spLocks noGrp="1"/>
          </p:cNvSpPr>
          <p:nvPr>
            <p:ph type="title"/>
          </p:nvPr>
        </p:nvSpPr>
        <p:spPr>
          <a:xfrm>
            <a:off x="867014" y="105907"/>
            <a:ext cx="5136118" cy="1192107"/>
          </a:xfrm>
        </p:spPr>
        <p:txBody>
          <a:bodyPr/>
          <a:lstStyle/>
          <a:p>
            <a:pPr algn="l"/>
            <a:r>
              <a:rPr lang="en-US" altLang="zh-TW" sz="6600">
                <a:solidFill>
                  <a:srgbClr val="000000"/>
                </a:solidFill>
                <a:latin typeface="ComputerModernBoldExtended"/>
              </a:rPr>
              <a:t>AdaGrad</a:t>
            </a:r>
            <a:endParaRPr lang="zh-TW" altLang="en-US"/>
          </a:p>
        </p:txBody>
      </p:sp>
      <p:sp>
        <p:nvSpPr>
          <p:cNvPr id="3" name="投影片編號版面配置區 2">
            <a:extLst>
              <a:ext uri="{FF2B5EF4-FFF2-40B4-BE49-F238E27FC236}">
                <a16:creationId xmlns:a16="http://schemas.microsoft.com/office/drawing/2014/main" id="{67C8E121-EC1E-4931-B3A8-4860362624A9}"/>
              </a:ext>
            </a:extLst>
          </p:cNvPr>
          <p:cNvSpPr>
            <a:spLocks noGrp="1"/>
          </p:cNvSpPr>
          <p:nvPr>
            <p:ph type="sldNum" sz="quarter" idx="12"/>
          </p:nvPr>
        </p:nvSpPr>
        <p:spPr/>
        <p:txBody>
          <a:bodyPr/>
          <a:lstStyle/>
          <a:p>
            <a:fld id="{19B12225-5612-419B-A8D5-4B8EEE4C217E}" type="slidenum">
              <a:rPr lang="en-US" smtClean="0"/>
              <a:pPr/>
              <a:t>15</a:t>
            </a:fld>
            <a:endParaRPr lang="en-US"/>
          </a:p>
        </p:txBody>
      </p:sp>
      <p:sp>
        <p:nvSpPr>
          <p:cNvPr id="5" name="矩形 4">
            <a:extLst>
              <a:ext uri="{FF2B5EF4-FFF2-40B4-BE49-F238E27FC236}">
                <a16:creationId xmlns:a16="http://schemas.microsoft.com/office/drawing/2014/main" id="{FAF9C11C-4AD4-48DB-B609-C8ED6B9BC7A7}"/>
              </a:ext>
            </a:extLst>
          </p:cNvPr>
          <p:cNvSpPr/>
          <p:nvPr/>
        </p:nvSpPr>
        <p:spPr>
          <a:xfrm>
            <a:off x="478632" y="1685813"/>
            <a:ext cx="12001500" cy="2308324"/>
          </a:xfrm>
          <a:prstGeom prst="rect">
            <a:avLst/>
          </a:prstGeom>
        </p:spPr>
        <p:txBody>
          <a:bodyPr wrap="square">
            <a:spAutoFit/>
          </a:bodyPr>
          <a:lstStyle/>
          <a:p>
            <a:pPr marL="457200" indent="-457200">
              <a:spcBef>
                <a:spcPts val="1200"/>
              </a:spcBef>
              <a:buFont typeface="Arial" panose="020B0604020202020204" pitchFamily="34" charset="0"/>
              <a:buChar char="•"/>
            </a:pPr>
            <a:r>
              <a:rPr lang="en-US" altLang="zh-TW" sz="3600" dirty="0">
                <a:solidFill>
                  <a:srgbClr val="000000"/>
                </a:solidFill>
                <a:latin typeface="Calibri" panose="020F0502020204030204" pitchFamily="34" charset="0"/>
                <a:cs typeface="Calibri" panose="020F0502020204030204" pitchFamily="34" charset="0"/>
              </a:rPr>
              <a:t>The </a:t>
            </a:r>
            <a:r>
              <a:rPr lang="en-US" altLang="zh-TW" sz="3600" b="1" dirty="0" err="1">
                <a:solidFill>
                  <a:srgbClr val="000000"/>
                </a:solidFill>
                <a:latin typeface="Calibri" panose="020F0502020204030204" pitchFamily="34" charset="0"/>
                <a:cs typeface="Calibri" panose="020F0502020204030204" pitchFamily="34" charset="0"/>
              </a:rPr>
              <a:t>AdaGrad</a:t>
            </a:r>
            <a:r>
              <a:rPr lang="en-US" altLang="zh-TW" sz="3600" b="1" dirty="0">
                <a:solidFill>
                  <a:srgbClr val="000000"/>
                </a:solidFill>
                <a:latin typeface="Calibri" panose="020F0502020204030204" pitchFamily="34" charset="0"/>
                <a:cs typeface="Calibri" panose="020F0502020204030204" pitchFamily="34" charset="0"/>
              </a:rPr>
              <a:t> </a:t>
            </a:r>
            <a:r>
              <a:rPr lang="en-US" altLang="zh-TW" sz="3600" dirty="0">
                <a:solidFill>
                  <a:srgbClr val="000000"/>
                </a:solidFill>
                <a:latin typeface="Calibri" panose="020F0502020204030204" pitchFamily="34" charset="0"/>
                <a:cs typeface="Calibri" panose="020F0502020204030204" pitchFamily="34" charset="0"/>
              </a:rPr>
              <a:t>algorithm </a:t>
            </a:r>
            <a:r>
              <a:rPr lang="en-US" altLang="zh-TW" sz="3600" dirty="0">
                <a:solidFill>
                  <a:srgbClr val="FF0000"/>
                </a:solidFill>
                <a:latin typeface="Calibri" panose="020F0502020204030204" pitchFamily="34" charset="0"/>
                <a:cs typeface="Calibri" panose="020F0502020204030204" pitchFamily="34" charset="0"/>
              </a:rPr>
              <a:t>individually</a:t>
            </a:r>
            <a:r>
              <a:rPr lang="en-US" altLang="zh-TW" sz="3600" dirty="0">
                <a:solidFill>
                  <a:srgbClr val="000000"/>
                </a:solidFill>
                <a:latin typeface="Calibri" panose="020F0502020204030204" pitchFamily="34" charset="0"/>
                <a:cs typeface="Calibri" panose="020F0502020204030204" pitchFamily="34" charset="0"/>
              </a:rPr>
              <a:t> adapts the </a:t>
            </a:r>
            <a:r>
              <a:rPr lang="en-US" altLang="zh-TW" sz="3600" dirty="0">
                <a:solidFill>
                  <a:srgbClr val="FF0000"/>
                </a:solidFill>
                <a:latin typeface="Calibri" panose="020F0502020204030204" pitchFamily="34" charset="0"/>
                <a:cs typeface="Calibri" panose="020F0502020204030204" pitchFamily="34" charset="0"/>
              </a:rPr>
              <a:t>learning rates </a:t>
            </a:r>
            <a:r>
              <a:rPr lang="en-US" altLang="zh-TW" sz="3600" dirty="0">
                <a:solidFill>
                  <a:srgbClr val="000000"/>
                </a:solidFill>
                <a:latin typeface="Calibri" panose="020F0502020204030204" pitchFamily="34" charset="0"/>
                <a:cs typeface="Calibri" panose="020F0502020204030204" pitchFamily="34" charset="0"/>
              </a:rPr>
              <a:t>of all model parameters by scaling them </a:t>
            </a:r>
            <a:r>
              <a:rPr lang="en-US" altLang="zh-TW" sz="3600" dirty="0">
                <a:solidFill>
                  <a:srgbClr val="FF0000"/>
                </a:solidFill>
                <a:latin typeface="Calibri" panose="020F0502020204030204" pitchFamily="34" charset="0"/>
                <a:cs typeface="Calibri" panose="020F0502020204030204" pitchFamily="34" charset="0"/>
              </a:rPr>
              <a:t>inversely</a:t>
            </a:r>
            <a:r>
              <a:rPr lang="en-US" altLang="zh-TW" sz="3600" dirty="0">
                <a:solidFill>
                  <a:srgbClr val="000000"/>
                </a:solidFill>
                <a:latin typeface="Calibri" panose="020F0502020204030204" pitchFamily="34" charset="0"/>
                <a:cs typeface="Calibri" panose="020F0502020204030204" pitchFamily="34" charset="0"/>
              </a:rPr>
              <a:t> proportional to the </a:t>
            </a:r>
            <a:r>
              <a:rPr lang="en-US" altLang="zh-TW" sz="3600" dirty="0">
                <a:solidFill>
                  <a:srgbClr val="FF0000"/>
                </a:solidFill>
                <a:latin typeface="Calibri" panose="020F0502020204030204" pitchFamily="34" charset="0"/>
                <a:cs typeface="Calibri" panose="020F0502020204030204" pitchFamily="34" charset="0"/>
              </a:rPr>
              <a:t>square root of the sum of all of their historical squared values</a:t>
            </a:r>
            <a:r>
              <a:rPr lang="en-US" altLang="zh-TW" sz="3600">
                <a:solidFill>
                  <a:srgbClr val="000000"/>
                </a:solidFill>
                <a:latin typeface="Calibri" panose="020F0502020204030204" pitchFamily="34" charset="0"/>
                <a:cs typeface="Calibri" panose="020F0502020204030204" pitchFamily="34" charset="0"/>
              </a:rPr>
              <a:t>. </a:t>
            </a:r>
            <a:endParaRPr lang="en-US" altLang="zh-TW" sz="3600" dirty="0">
              <a:solidFill>
                <a:srgbClr val="000000"/>
              </a:solidFill>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3459A2B4-E953-4A2A-87CD-F244A607C1B3}"/>
              </a:ext>
            </a:extLst>
          </p:cNvPr>
          <p:cNvSpPr/>
          <p:nvPr/>
        </p:nvSpPr>
        <p:spPr>
          <a:xfrm>
            <a:off x="1354931" y="7290084"/>
            <a:ext cx="13365719" cy="523220"/>
          </a:xfrm>
          <a:prstGeom prst="rect">
            <a:avLst/>
          </a:prstGeom>
        </p:spPr>
        <p:txBody>
          <a:bodyPr wrap="square">
            <a:spAutoFit/>
          </a:bodyPr>
          <a:lstStyle/>
          <a:p>
            <a:endParaRPr lang="zh-TW" altLang="en-US" sz="2800"/>
          </a:p>
        </p:txBody>
      </p:sp>
      <p:pic>
        <p:nvPicPr>
          <p:cNvPr id="7" name="Picture 2" descr="How to use deep learning on satellite imagery — Playing with the ...">
            <a:extLst>
              <a:ext uri="{FF2B5EF4-FFF2-40B4-BE49-F238E27FC236}">
                <a16:creationId xmlns:a16="http://schemas.microsoft.com/office/drawing/2014/main" id="{5D1AB177-DD22-439E-A6C8-4ABE5C086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0132" y="0"/>
            <a:ext cx="4843424" cy="362789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78571886-654F-4759-9A10-A1110E14D0D8}"/>
              </a:ext>
            </a:extLst>
          </p:cNvPr>
          <p:cNvSpPr/>
          <p:nvPr/>
        </p:nvSpPr>
        <p:spPr>
          <a:xfrm>
            <a:off x="478632" y="4138933"/>
            <a:ext cx="16382999" cy="4739759"/>
          </a:xfrm>
          <a:prstGeom prst="rect">
            <a:avLst/>
          </a:prstGeom>
        </p:spPr>
        <p:txBody>
          <a:bodyPr wrap="square">
            <a:spAutoFit/>
          </a:bodyPr>
          <a:lstStyle/>
          <a:p>
            <a:pPr marL="1028700" lvl="1" indent="-571500">
              <a:spcBef>
                <a:spcPts val="1200"/>
              </a:spcBef>
              <a:buFont typeface="Wingdings" panose="05000000000000000000" pitchFamily="2" charset="2"/>
              <a:buChar char="ü"/>
            </a:pPr>
            <a:r>
              <a:rPr lang="en-US" altLang="zh-TW" sz="3200">
                <a:solidFill>
                  <a:srgbClr val="000000"/>
                </a:solidFill>
                <a:latin typeface="Calibri" panose="020F0502020204030204" pitchFamily="34" charset="0"/>
                <a:cs typeface="Calibri" panose="020F0502020204030204" pitchFamily="34" charset="0"/>
              </a:rPr>
              <a:t>The parameters with the </a:t>
            </a:r>
            <a:r>
              <a:rPr lang="en-US" altLang="zh-TW" sz="3200">
                <a:solidFill>
                  <a:srgbClr val="FF0000"/>
                </a:solidFill>
                <a:latin typeface="Calibri" panose="020F0502020204030204" pitchFamily="34" charset="0"/>
                <a:cs typeface="Calibri" panose="020F0502020204030204" pitchFamily="34" charset="0"/>
              </a:rPr>
              <a:t>largest partial derivative </a:t>
            </a:r>
            <a:r>
              <a:rPr lang="en-US" altLang="zh-TW" sz="3200">
                <a:solidFill>
                  <a:srgbClr val="000000"/>
                </a:solidFill>
                <a:latin typeface="Calibri" panose="020F0502020204030204" pitchFamily="34" charset="0"/>
                <a:cs typeface="Calibri" panose="020F0502020204030204" pitchFamily="34" charset="0"/>
              </a:rPr>
              <a:t>of the loss have a correspondingly </a:t>
            </a:r>
            <a:r>
              <a:rPr lang="en-US" altLang="zh-TW" sz="3200">
                <a:solidFill>
                  <a:srgbClr val="FF0000"/>
                </a:solidFill>
                <a:latin typeface="Calibri" panose="020F0502020204030204" pitchFamily="34" charset="0"/>
                <a:cs typeface="Calibri" panose="020F0502020204030204" pitchFamily="34" charset="0"/>
              </a:rPr>
              <a:t>rapid decrease </a:t>
            </a:r>
            <a:r>
              <a:rPr lang="en-US" altLang="zh-TW" sz="3200">
                <a:solidFill>
                  <a:srgbClr val="000000"/>
                </a:solidFill>
                <a:latin typeface="Calibri" panose="020F0502020204030204" pitchFamily="34" charset="0"/>
                <a:cs typeface="Calibri" panose="020F0502020204030204" pitchFamily="34" charset="0"/>
              </a:rPr>
              <a:t>in their learning rate, while parameters with </a:t>
            </a:r>
            <a:r>
              <a:rPr lang="en-US" altLang="zh-TW" sz="3200">
                <a:solidFill>
                  <a:srgbClr val="FF0000"/>
                </a:solidFill>
                <a:latin typeface="Calibri" panose="020F0502020204030204" pitchFamily="34" charset="0"/>
                <a:cs typeface="Calibri" panose="020F0502020204030204" pitchFamily="34" charset="0"/>
              </a:rPr>
              <a:t>small partial derivatives </a:t>
            </a:r>
            <a:r>
              <a:rPr lang="en-US" altLang="zh-TW" sz="3200">
                <a:solidFill>
                  <a:srgbClr val="000000"/>
                </a:solidFill>
                <a:latin typeface="Calibri" panose="020F0502020204030204" pitchFamily="34" charset="0"/>
                <a:cs typeface="Calibri" panose="020F0502020204030204" pitchFamily="34" charset="0"/>
              </a:rPr>
              <a:t>have a relatively </a:t>
            </a:r>
            <a:r>
              <a:rPr lang="en-US" altLang="zh-TW" sz="3200">
                <a:solidFill>
                  <a:srgbClr val="FF0000"/>
                </a:solidFill>
                <a:latin typeface="Calibri" panose="020F0502020204030204" pitchFamily="34" charset="0"/>
                <a:cs typeface="Calibri" panose="020F0502020204030204" pitchFamily="34" charset="0"/>
              </a:rPr>
              <a:t>small decrease </a:t>
            </a:r>
            <a:r>
              <a:rPr lang="en-US" altLang="zh-TW" sz="3200">
                <a:solidFill>
                  <a:srgbClr val="000000"/>
                </a:solidFill>
                <a:latin typeface="Calibri" panose="020F0502020204030204" pitchFamily="34" charset="0"/>
                <a:cs typeface="Calibri" panose="020F0502020204030204" pitchFamily="34" charset="0"/>
              </a:rPr>
              <a:t>in their learning rate. </a:t>
            </a:r>
          </a:p>
          <a:p>
            <a:pPr marL="1028700" lvl="1" indent="-571500">
              <a:spcBef>
                <a:spcPts val="1200"/>
              </a:spcBef>
              <a:buFont typeface="Wingdings" panose="05000000000000000000" pitchFamily="2" charset="2"/>
              <a:buChar char="ü"/>
            </a:pPr>
            <a:r>
              <a:rPr lang="en-US" altLang="zh-TW" sz="3200">
                <a:solidFill>
                  <a:srgbClr val="000000"/>
                </a:solidFill>
                <a:latin typeface="Calibri" panose="020F0502020204030204" pitchFamily="34" charset="0"/>
                <a:cs typeface="Calibri" panose="020F0502020204030204" pitchFamily="34" charset="0"/>
              </a:rPr>
              <a:t>The </a:t>
            </a:r>
            <a:r>
              <a:rPr lang="en-US" altLang="zh-TW" sz="3200" dirty="0">
                <a:solidFill>
                  <a:srgbClr val="000000"/>
                </a:solidFill>
                <a:latin typeface="Calibri" panose="020F0502020204030204" pitchFamily="34" charset="0"/>
                <a:cs typeface="Calibri" panose="020F0502020204030204" pitchFamily="34" charset="0"/>
              </a:rPr>
              <a:t>net effect is </a:t>
            </a:r>
            <a:r>
              <a:rPr lang="en-US" altLang="zh-TW" sz="3200" dirty="0">
                <a:solidFill>
                  <a:srgbClr val="FF0000"/>
                </a:solidFill>
                <a:latin typeface="Calibri" panose="020F0502020204030204" pitchFamily="34" charset="0"/>
                <a:cs typeface="Calibri" panose="020F0502020204030204" pitchFamily="34" charset="0"/>
              </a:rPr>
              <a:t>greater progress </a:t>
            </a:r>
            <a:r>
              <a:rPr lang="en-US" altLang="zh-TW" sz="3200" dirty="0">
                <a:solidFill>
                  <a:srgbClr val="000000"/>
                </a:solidFill>
                <a:latin typeface="Calibri" panose="020F0502020204030204" pitchFamily="34" charset="0"/>
                <a:cs typeface="Calibri" panose="020F0502020204030204" pitchFamily="34" charset="0"/>
              </a:rPr>
              <a:t>in the more </a:t>
            </a:r>
            <a:r>
              <a:rPr lang="en-US" altLang="zh-TW" sz="3200" dirty="0">
                <a:solidFill>
                  <a:srgbClr val="FF0000"/>
                </a:solidFill>
                <a:latin typeface="Calibri" panose="020F0502020204030204" pitchFamily="34" charset="0"/>
                <a:cs typeface="Calibri" panose="020F0502020204030204" pitchFamily="34" charset="0"/>
              </a:rPr>
              <a:t>gently sloped directions </a:t>
            </a:r>
            <a:r>
              <a:rPr lang="en-US" altLang="zh-TW" sz="3200" dirty="0">
                <a:solidFill>
                  <a:srgbClr val="000000"/>
                </a:solidFill>
                <a:latin typeface="Calibri" panose="020F0502020204030204" pitchFamily="34" charset="0"/>
                <a:cs typeface="Calibri" panose="020F0502020204030204" pitchFamily="34" charset="0"/>
              </a:rPr>
              <a:t>of parameter space.</a:t>
            </a:r>
          </a:p>
          <a:p>
            <a:pPr marL="457200" indent="-457200">
              <a:spcBef>
                <a:spcPts val="1200"/>
              </a:spcBef>
              <a:buFont typeface="Arial" panose="020B0604020202020204" pitchFamily="34" charset="0"/>
              <a:buChar char="•"/>
            </a:pPr>
            <a:r>
              <a:rPr lang="en-US" altLang="zh-TW" sz="3600" dirty="0" err="1">
                <a:latin typeface="Calibri" panose="020F0502020204030204" pitchFamily="34" charset="0"/>
                <a:cs typeface="Calibri" panose="020F0502020204030204" pitchFamily="34" charset="0"/>
              </a:rPr>
              <a:t>AdaGrad</a:t>
            </a:r>
            <a:r>
              <a:rPr lang="en-US" altLang="zh-TW" sz="3600" dirty="0">
                <a:latin typeface="Calibri" panose="020F0502020204030204" pitchFamily="34" charset="0"/>
                <a:cs typeface="Calibri" panose="020F0502020204030204" pitchFamily="34" charset="0"/>
              </a:rPr>
              <a:t> performs </a:t>
            </a:r>
            <a:r>
              <a:rPr lang="en-US" altLang="zh-TW" sz="3600" dirty="0">
                <a:solidFill>
                  <a:srgbClr val="FF0000"/>
                </a:solidFill>
                <a:latin typeface="Calibri" panose="020F0502020204030204" pitchFamily="34" charset="0"/>
                <a:cs typeface="Calibri" panose="020F0502020204030204" pitchFamily="34" charset="0"/>
              </a:rPr>
              <a:t>well for some </a:t>
            </a:r>
            <a:r>
              <a:rPr lang="en-US" altLang="zh-TW" sz="3600" dirty="0">
                <a:latin typeface="Calibri" panose="020F0502020204030204" pitchFamily="34" charset="0"/>
                <a:cs typeface="Calibri" panose="020F0502020204030204" pitchFamily="34" charset="0"/>
              </a:rPr>
              <a:t>but </a:t>
            </a:r>
            <a:r>
              <a:rPr lang="en-US" altLang="zh-TW" sz="3600" dirty="0">
                <a:solidFill>
                  <a:srgbClr val="FF0000"/>
                </a:solidFill>
                <a:latin typeface="Calibri" panose="020F0502020204030204" pitchFamily="34" charset="0"/>
                <a:cs typeface="Calibri" panose="020F0502020204030204" pitchFamily="34" charset="0"/>
              </a:rPr>
              <a:t>not all </a:t>
            </a:r>
            <a:r>
              <a:rPr lang="en-US" altLang="zh-TW" sz="3600" dirty="0">
                <a:latin typeface="Calibri" panose="020F0502020204030204" pitchFamily="34" charset="0"/>
                <a:cs typeface="Calibri" panose="020F0502020204030204" pitchFamily="34" charset="0"/>
              </a:rPr>
              <a:t>deep learning models.</a:t>
            </a:r>
            <a:endParaRPr lang="zh-TW" altLang="en-US" sz="3600" dirty="0">
              <a:latin typeface="Calibri" panose="020F0502020204030204" pitchFamily="34" charset="0"/>
              <a:cs typeface="Calibri" panose="020F0502020204030204" pitchFamily="34" charset="0"/>
            </a:endParaRPr>
          </a:p>
          <a:p>
            <a:pPr marL="457200" indent="-457200">
              <a:spcBef>
                <a:spcPts val="1200"/>
              </a:spcBef>
              <a:buFont typeface="Arial" panose="020B0604020202020204" pitchFamily="34" charset="0"/>
              <a:buChar char="•"/>
            </a:pPr>
            <a:r>
              <a:rPr lang="en-US" altLang="zh-TW" sz="3600" dirty="0" err="1">
                <a:latin typeface="Calibri" panose="020F0502020204030204" pitchFamily="34" charset="0"/>
                <a:cs typeface="Calibri" panose="020F0502020204030204" pitchFamily="34" charset="0"/>
              </a:rPr>
              <a:t>AdaGrad</a:t>
            </a:r>
            <a:r>
              <a:rPr lang="en-US" altLang="zh-TW" sz="3600" dirty="0">
                <a:latin typeface="Calibri" panose="020F0502020204030204" pitchFamily="34" charset="0"/>
                <a:cs typeface="Calibri" panose="020F0502020204030204" pitchFamily="34" charset="0"/>
              </a:rPr>
              <a:t> empirically has been found that—for training deep neural network models—the accumulation of squared gradients </a:t>
            </a:r>
            <a:r>
              <a:rPr lang="en-US" altLang="zh-TW" sz="3600" i="1" dirty="0">
                <a:latin typeface="Calibri" panose="020F0502020204030204" pitchFamily="34" charset="0"/>
                <a:cs typeface="Calibri" panose="020F0502020204030204" pitchFamily="34" charset="0"/>
              </a:rPr>
              <a:t>from the beginning of training </a:t>
            </a:r>
            <a:r>
              <a:rPr lang="en-US" altLang="zh-TW" sz="3600" dirty="0">
                <a:latin typeface="Calibri" panose="020F0502020204030204" pitchFamily="34" charset="0"/>
                <a:cs typeface="Calibri" panose="020F0502020204030204" pitchFamily="34" charset="0"/>
              </a:rPr>
              <a:t>can result in a </a:t>
            </a:r>
            <a:r>
              <a:rPr lang="en-US" altLang="zh-TW" sz="3600" dirty="0">
                <a:solidFill>
                  <a:srgbClr val="FF0000"/>
                </a:solidFill>
                <a:latin typeface="Calibri" panose="020F0502020204030204" pitchFamily="34" charset="0"/>
                <a:cs typeface="Calibri" panose="020F0502020204030204" pitchFamily="34" charset="0"/>
              </a:rPr>
              <a:t>premature and excessive decrease </a:t>
            </a:r>
            <a:r>
              <a:rPr lang="en-US" altLang="zh-TW" sz="3600" dirty="0">
                <a:latin typeface="Calibri" panose="020F0502020204030204" pitchFamily="34" charset="0"/>
                <a:cs typeface="Calibri" panose="020F0502020204030204" pitchFamily="34" charset="0"/>
              </a:rPr>
              <a:t>in the effective learning rate. </a:t>
            </a:r>
          </a:p>
        </p:txBody>
      </p:sp>
    </p:spTree>
    <p:extLst>
      <p:ext uri="{BB962C8B-B14F-4D97-AF65-F5344CB8AC3E}">
        <p14:creationId xmlns:p14="http://schemas.microsoft.com/office/powerpoint/2010/main" val="4092063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509939A2-EC5C-42E1-A2FF-2DC9ACD85951}"/>
              </a:ext>
            </a:extLst>
          </p:cNvPr>
          <p:cNvSpPr>
            <a:spLocks noGrp="1"/>
          </p:cNvSpPr>
          <p:nvPr>
            <p:ph type="sldNum" sz="quarter" idx="12"/>
          </p:nvPr>
        </p:nvSpPr>
        <p:spPr/>
        <p:txBody>
          <a:bodyPr/>
          <a:lstStyle/>
          <a:p>
            <a:fld id="{19B12225-5612-419B-A8D5-4B8EEE4C217E}" type="slidenum">
              <a:rPr lang="en-US" smtClean="0"/>
              <a:pPr/>
              <a:t>16</a:t>
            </a:fld>
            <a:endParaRPr lang="en-US"/>
          </a:p>
        </p:txBody>
      </p:sp>
      <p:pic>
        <p:nvPicPr>
          <p:cNvPr id="4" name="圖片 3">
            <a:extLst>
              <a:ext uri="{FF2B5EF4-FFF2-40B4-BE49-F238E27FC236}">
                <a16:creationId xmlns:a16="http://schemas.microsoft.com/office/drawing/2014/main" id="{83EB60B5-A916-47A7-A330-3006A62BFEF6}"/>
              </a:ext>
            </a:extLst>
          </p:cNvPr>
          <p:cNvPicPr>
            <a:picLocks noChangeAspect="1"/>
          </p:cNvPicPr>
          <p:nvPr/>
        </p:nvPicPr>
        <p:blipFill>
          <a:blip r:embed="rId2"/>
          <a:stretch>
            <a:fillRect/>
          </a:stretch>
        </p:blipFill>
        <p:spPr>
          <a:xfrm>
            <a:off x="440531" y="838200"/>
            <a:ext cx="15971668" cy="7848600"/>
          </a:xfrm>
          <a:prstGeom prst="rect">
            <a:avLst/>
          </a:prstGeom>
        </p:spPr>
      </p:pic>
      <p:cxnSp>
        <p:nvCxnSpPr>
          <p:cNvPr id="5" name="直線單箭頭接點 4">
            <a:extLst>
              <a:ext uri="{FF2B5EF4-FFF2-40B4-BE49-F238E27FC236}">
                <a16:creationId xmlns:a16="http://schemas.microsoft.com/office/drawing/2014/main" id="{307AECA4-CA48-415F-AF20-47BA01B969EC}"/>
              </a:ext>
            </a:extLst>
          </p:cNvPr>
          <p:cNvCxnSpPr/>
          <p:nvPr/>
        </p:nvCxnSpPr>
        <p:spPr>
          <a:xfrm flipH="1">
            <a:off x="10839588" y="6248400"/>
            <a:ext cx="609600" cy="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6" name="直線單箭頭接點 5">
            <a:extLst>
              <a:ext uri="{FF2B5EF4-FFF2-40B4-BE49-F238E27FC236}">
                <a16:creationId xmlns:a16="http://schemas.microsoft.com/office/drawing/2014/main" id="{86E22B18-F043-4C26-AF85-21D09F2E2F50}"/>
              </a:ext>
            </a:extLst>
          </p:cNvPr>
          <p:cNvCxnSpPr>
            <a:cxnSpLocks/>
          </p:cNvCxnSpPr>
          <p:nvPr/>
        </p:nvCxnSpPr>
        <p:spPr>
          <a:xfrm flipH="1" flipV="1">
            <a:off x="7921579" y="7117977"/>
            <a:ext cx="457199" cy="30480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2" name="文字方塊 1"/>
          <p:cNvSpPr txBox="1"/>
          <p:nvPr/>
        </p:nvSpPr>
        <p:spPr>
          <a:xfrm>
            <a:off x="11458812" y="5960882"/>
            <a:ext cx="5288519" cy="461665"/>
          </a:xfrm>
          <a:prstGeom prst="rect">
            <a:avLst/>
          </a:prstGeom>
          <a:noFill/>
        </p:spPr>
        <p:txBody>
          <a:bodyPr wrap="square" rtlCol="0">
            <a:spAutoFit/>
          </a:bodyPr>
          <a:lstStyle/>
          <a:p>
            <a:r>
              <a:rPr lang="en-US" altLang="zh-TW" sz="2400">
                <a:solidFill>
                  <a:srgbClr val="FF0000"/>
                </a:solidFill>
                <a:latin typeface="Arial" pitchFamily="34" charset="0"/>
                <a:cs typeface="Arial" pitchFamily="34" charset="0"/>
              </a:rPr>
              <a:t># individually adaptive </a:t>
            </a:r>
            <a:r>
              <a:rPr lang="en-US" altLang="zh-TW" sz="2400" dirty="0">
                <a:solidFill>
                  <a:srgbClr val="FF0000"/>
                </a:solidFill>
                <a:latin typeface="Arial" pitchFamily="34" charset="0"/>
                <a:cs typeface="Arial" pitchFamily="34" charset="0"/>
              </a:rPr>
              <a:t>learning rate</a:t>
            </a:r>
            <a:endParaRPr lang="zh-TW" altLang="en-US" sz="2400" dirty="0">
              <a:solidFill>
                <a:srgbClr val="FF0000"/>
              </a:solidFill>
              <a:latin typeface="Arial" pitchFamily="34" charset="0"/>
              <a:cs typeface="Arial" pitchFamily="34" charset="0"/>
            </a:endParaRPr>
          </a:p>
        </p:txBody>
      </p:sp>
      <p:sp>
        <p:nvSpPr>
          <p:cNvPr id="7" name="矩形 6"/>
          <p:cNvSpPr/>
          <p:nvPr/>
        </p:nvSpPr>
        <p:spPr>
          <a:xfrm>
            <a:off x="8376561" y="7316806"/>
            <a:ext cx="8370770" cy="1031051"/>
          </a:xfrm>
          <a:prstGeom prst="rect">
            <a:avLst/>
          </a:prstGeom>
        </p:spPr>
        <p:txBody>
          <a:bodyPr wrap="square">
            <a:spAutoFit/>
          </a:bodyPr>
          <a:lstStyle/>
          <a:p>
            <a:r>
              <a:rPr lang="en-US" altLang="zh-TW" sz="2800" dirty="0">
                <a:solidFill>
                  <a:srgbClr val="FF0000"/>
                </a:solidFill>
                <a:latin typeface="Calibri" panose="020F0502020204030204" pitchFamily="34" charset="0"/>
                <a:cs typeface="Calibri" panose="020F0502020204030204" pitchFamily="34" charset="0"/>
              </a:rPr>
              <a:t># rapid decrease with large g</a:t>
            </a:r>
          </a:p>
          <a:p>
            <a:pPr>
              <a:spcBef>
                <a:spcPts val="600"/>
              </a:spcBef>
            </a:pPr>
            <a:r>
              <a:rPr lang="en-US" altLang="zh-TW" sz="2800" dirty="0">
                <a:solidFill>
                  <a:srgbClr val="000000"/>
                </a:solidFill>
                <a:latin typeface="Calibri" panose="020F0502020204030204" pitchFamily="34" charset="0"/>
                <a:cs typeface="Calibri" panose="020F0502020204030204" pitchFamily="34" charset="0"/>
              </a:rPr>
              <a:t># </a:t>
            </a:r>
            <a:r>
              <a:rPr lang="en-US" altLang="zh-TW" sz="2800" dirty="0">
                <a:solidFill>
                  <a:srgbClr val="FF0000"/>
                </a:solidFill>
                <a:latin typeface="Calibri" panose="020F0502020204030204" pitchFamily="34" charset="0"/>
                <a:cs typeface="Calibri" panose="020F0502020204030204" pitchFamily="34" charset="0"/>
              </a:rPr>
              <a:t>greater progress </a:t>
            </a:r>
            <a:r>
              <a:rPr lang="en-US" altLang="zh-TW" sz="2800" dirty="0">
                <a:solidFill>
                  <a:srgbClr val="000000"/>
                </a:solidFill>
                <a:latin typeface="Calibri" panose="020F0502020204030204" pitchFamily="34" charset="0"/>
                <a:cs typeface="Calibri" panose="020F0502020204030204" pitchFamily="34" charset="0"/>
              </a:rPr>
              <a:t>in the more </a:t>
            </a:r>
            <a:r>
              <a:rPr lang="en-US" altLang="zh-TW" sz="2800" dirty="0">
                <a:solidFill>
                  <a:srgbClr val="FF0000"/>
                </a:solidFill>
                <a:latin typeface="Calibri" panose="020F0502020204030204" pitchFamily="34" charset="0"/>
                <a:cs typeface="Calibri" panose="020F0502020204030204" pitchFamily="34" charset="0"/>
              </a:rPr>
              <a:t>gently sloped directions</a:t>
            </a:r>
            <a:endParaRPr lang="en-US" altLang="zh-TW" sz="2800" dirty="0">
              <a:solidFill>
                <a:srgbClr val="000000"/>
              </a:solidFill>
              <a:latin typeface="Calibri" panose="020F0502020204030204" pitchFamily="34" charset="0"/>
              <a:cs typeface="Calibri" panose="020F0502020204030204" pitchFamily="34" charset="0"/>
            </a:endParaRPr>
          </a:p>
        </p:txBody>
      </p:sp>
      <p:grpSp>
        <p:nvGrpSpPr>
          <p:cNvPr id="12" name="群組 11">
            <a:extLst>
              <a:ext uri="{FF2B5EF4-FFF2-40B4-BE49-F238E27FC236}">
                <a16:creationId xmlns:a16="http://schemas.microsoft.com/office/drawing/2014/main" id="{211EDC8E-064C-4910-BD72-DE9BD3DB17B9}"/>
              </a:ext>
            </a:extLst>
          </p:cNvPr>
          <p:cNvGrpSpPr/>
          <p:nvPr/>
        </p:nvGrpSpPr>
        <p:grpSpPr>
          <a:xfrm>
            <a:off x="10798731" y="358134"/>
            <a:ext cx="5832449" cy="707026"/>
            <a:chOff x="11013114" y="268332"/>
            <a:chExt cx="5832449" cy="707026"/>
          </a:xfrm>
        </p:grpSpPr>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068C8A3-60A4-4765-AF12-24EEA7414F46}"/>
                    </a:ext>
                  </a:extLst>
                </p:cNvPr>
                <p:cNvSpPr txBox="1"/>
                <p:nvPr/>
              </p:nvSpPr>
              <p:spPr>
                <a:xfrm>
                  <a:off x="11043094" y="320584"/>
                  <a:ext cx="5802469" cy="584775"/>
                </a:xfrm>
                <a:prstGeom prst="rect">
                  <a:avLst/>
                </a:prstGeom>
                <a:noFill/>
              </p:spPr>
              <p:txBody>
                <a:bodyPr wrap="square" rtlCol="0">
                  <a:spAutoFit/>
                </a:bodyPr>
                <a:lstStyle/>
                <a:p>
                  <a:r>
                    <a:rPr lang="en-US" altLang="zh-TW" sz="2400">
                      <a:latin typeface="Arial" pitchFamily="34" charset="0"/>
                      <a:cs typeface="Arial" pitchFamily="34" charset="0"/>
                    </a:rPr>
                    <a:t>Uniform learning rate </a:t>
                  </a:r>
                  <a14:m>
                    <m:oMath xmlns:m="http://schemas.openxmlformats.org/officeDocument/2006/math">
                      <m:r>
                        <a:rPr lang="zh-TW" altLang="en-US" sz="3200" i="1" smtClean="0">
                          <a:solidFill>
                            <a:schemeClr val="tx1"/>
                          </a:solidFill>
                          <a:latin typeface="Cambria Math" panose="02040503050406030204" pitchFamily="18" charset="0"/>
                          <a:ea typeface="Cambria Math" panose="02040503050406030204" pitchFamily="18" charset="0"/>
                          <a:cs typeface="Arial" pitchFamily="34" charset="0"/>
                        </a:rPr>
                        <m:t>𝜖</m:t>
                      </m:r>
                    </m:oMath>
                  </a14:m>
                  <a:r>
                    <a:rPr lang="en-US" altLang="zh-TW" sz="2400">
                      <a:latin typeface="Arial" pitchFamily="34" charset="0"/>
                      <a:cs typeface="Arial" pitchFamily="34" charset="0"/>
                    </a:rPr>
                    <a:t>: </a:t>
                  </a:r>
                  <a14:m>
                    <m:oMath xmlns:m="http://schemas.openxmlformats.org/officeDocument/2006/math">
                      <m:r>
                        <a:rPr lang="zh-TW" altLang="en-US" sz="3200" i="1" smtClean="0">
                          <a:latin typeface="Cambria Math" panose="02040503050406030204" pitchFamily="18" charset="0"/>
                          <a:cs typeface="Arial" pitchFamily="34" charset="0"/>
                        </a:rPr>
                        <m:t>𝜃</m:t>
                      </m:r>
                      <m:r>
                        <a:rPr lang="en-US" altLang="zh-TW" sz="3200" b="0" i="1" smtClean="0">
                          <a:latin typeface="Cambria Math" panose="02040503050406030204" pitchFamily="18" charset="0"/>
                          <a:ea typeface="Cambria Math" panose="02040503050406030204" pitchFamily="18" charset="0"/>
                          <a:cs typeface="Arial" pitchFamily="34" charset="0"/>
                        </a:rPr>
                        <m:t>←</m:t>
                      </m:r>
                      <m:r>
                        <a:rPr lang="zh-TW" altLang="en-US" sz="3200" b="0" i="1" smtClean="0">
                          <a:latin typeface="Cambria Math" panose="02040503050406030204" pitchFamily="18" charset="0"/>
                          <a:ea typeface="Cambria Math" panose="02040503050406030204" pitchFamily="18" charset="0"/>
                          <a:cs typeface="Arial" pitchFamily="34" charset="0"/>
                        </a:rPr>
                        <m:t>𝜃</m:t>
                      </m:r>
                      <m:r>
                        <a:rPr lang="en-US" altLang="zh-TW" sz="3200" b="0" i="1" smtClean="0">
                          <a:latin typeface="Cambria Math" panose="02040503050406030204" pitchFamily="18" charset="0"/>
                          <a:ea typeface="Cambria Math" panose="02040503050406030204" pitchFamily="18" charset="0"/>
                          <a:cs typeface="Arial" pitchFamily="34" charset="0"/>
                        </a:rPr>
                        <m:t>−</m:t>
                      </m:r>
                      <m:r>
                        <a:rPr lang="zh-TW" altLang="en-US" sz="3200" b="0" i="1" smtClean="0">
                          <a:solidFill>
                            <a:srgbClr val="FF0000"/>
                          </a:solidFill>
                          <a:latin typeface="Cambria Math" panose="02040503050406030204" pitchFamily="18" charset="0"/>
                          <a:ea typeface="Cambria Math" panose="02040503050406030204" pitchFamily="18" charset="0"/>
                          <a:cs typeface="Arial" pitchFamily="34" charset="0"/>
                        </a:rPr>
                        <m:t>𝜖</m:t>
                      </m:r>
                      <m:r>
                        <a:rPr lang="en-US" altLang="zh-TW" sz="3200" b="0" i="1" smtClean="0">
                          <a:latin typeface="Cambria Math" panose="02040503050406030204" pitchFamily="18" charset="0"/>
                          <a:ea typeface="Cambria Math" panose="02040503050406030204" pitchFamily="18" charset="0"/>
                          <a:cs typeface="Arial" pitchFamily="34" charset="0"/>
                        </a:rPr>
                        <m:t>𝑔</m:t>
                      </m:r>
                    </m:oMath>
                  </a14:m>
                  <a:r>
                    <a:rPr lang="en-US" altLang="zh-TW" sz="3200">
                      <a:latin typeface="Arial" pitchFamily="34" charset="0"/>
                      <a:cs typeface="Arial" pitchFamily="34" charset="0"/>
                    </a:rPr>
                    <a:t> </a:t>
                  </a:r>
                  <a:endParaRPr lang="zh-TW" altLang="en-US" sz="2400" dirty="0">
                    <a:latin typeface="Arial" pitchFamily="34" charset="0"/>
                    <a:cs typeface="Arial" pitchFamily="34" charset="0"/>
                  </a:endParaRPr>
                </a:p>
              </p:txBody>
            </p:sp>
          </mc:Choice>
          <mc:Fallback xmlns="">
            <p:sp>
              <p:nvSpPr>
                <p:cNvPr id="9" name="文字方塊 8">
                  <a:extLst>
                    <a:ext uri="{FF2B5EF4-FFF2-40B4-BE49-F238E27FC236}">
                      <a16:creationId xmlns:a16="http://schemas.microsoft.com/office/drawing/2014/main" id="{C068C8A3-60A4-4765-AF12-24EEA7414F46}"/>
                    </a:ext>
                  </a:extLst>
                </p:cNvPr>
                <p:cNvSpPr txBox="1">
                  <a:spLocks noRot="1" noChangeAspect="1" noMove="1" noResize="1" noEditPoints="1" noAdjustHandles="1" noChangeArrowheads="1" noChangeShapeType="1" noTextEdit="1"/>
                </p:cNvSpPr>
                <p:nvPr/>
              </p:nvSpPr>
              <p:spPr>
                <a:xfrm>
                  <a:off x="11043094" y="320584"/>
                  <a:ext cx="5802469" cy="584775"/>
                </a:xfrm>
                <a:prstGeom prst="rect">
                  <a:avLst/>
                </a:prstGeom>
                <a:blipFill>
                  <a:blip r:embed="rId3"/>
                  <a:stretch>
                    <a:fillRect l="-1576" b="-19792"/>
                  </a:stretch>
                </a:blipFill>
              </p:spPr>
              <p:txBody>
                <a:bodyPr/>
                <a:lstStyle/>
                <a:p>
                  <a:r>
                    <a:rPr lang="zh-TW" altLang="en-US">
                      <a:noFill/>
                    </a:rPr>
                    <a:t> </a:t>
                  </a:r>
                </a:p>
              </p:txBody>
            </p:sp>
          </mc:Fallback>
        </mc:AlternateContent>
        <p:sp>
          <p:nvSpPr>
            <p:cNvPr id="11" name="矩形 10">
              <a:extLst>
                <a:ext uri="{FF2B5EF4-FFF2-40B4-BE49-F238E27FC236}">
                  <a16:creationId xmlns:a16="http://schemas.microsoft.com/office/drawing/2014/main" id="{87324CBF-17BC-4C05-88FC-18F5DC7C8F41}"/>
                </a:ext>
              </a:extLst>
            </p:cNvPr>
            <p:cNvSpPr/>
            <p:nvPr/>
          </p:nvSpPr>
          <p:spPr>
            <a:xfrm>
              <a:off x="11013114" y="268332"/>
              <a:ext cx="5613468" cy="707026"/>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grpSp>
      <p:pic>
        <p:nvPicPr>
          <p:cNvPr id="1026" name="Picture 2" descr="How to use deep learning on satellite imagery — Playing with the ...">
            <a:extLst>
              <a:ext uri="{FF2B5EF4-FFF2-40B4-BE49-F238E27FC236}">
                <a16:creationId xmlns:a16="http://schemas.microsoft.com/office/drawing/2014/main" id="{481F6403-C0CC-4B0C-9C2E-92872E8CD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5699" y="1401874"/>
            <a:ext cx="3621896" cy="271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820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E49868C-EC83-41F8-B90C-945250FB50AE}"/>
              </a:ext>
            </a:extLst>
          </p:cNvPr>
          <p:cNvSpPr>
            <a:spLocks noGrp="1"/>
          </p:cNvSpPr>
          <p:nvPr>
            <p:ph type="sldNum" sz="quarter" idx="12"/>
          </p:nvPr>
        </p:nvSpPr>
        <p:spPr/>
        <p:txBody>
          <a:bodyPr/>
          <a:lstStyle/>
          <a:p>
            <a:fld id="{19B12225-5612-419B-A8D5-4B8EEE4C217E}" type="slidenum">
              <a:rPr lang="en-US" smtClean="0"/>
              <a:pPr/>
              <a:t>17</a:t>
            </a:fld>
            <a:endParaRPr lang="en-US"/>
          </a:p>
        </p:txBody>
      </p:sp>
      <p:sp>
        <p:nvSpPr>
          <p:cNvPr id="3" name="標題 2">
            <a:extLst>
              <a:ext uri="{FF2B5EF4-FFF2-40B4-BE49-F238E27FC236}">
                <a16:creationId xmlns:a16="http://schemas.microsoft.com/office/drawing/2014/main" id="{9177CE38-EB45-4F67-9BAA-BB67D91DBAF2}"/>
              </a:ext>
            </a:extLst>
          </p:cNvPr>
          <p:cNvSpPr>
            <a:spLocks noGrp="1"/>
          </p:cNvSpPr>
          <p:nvPr>
            <p:ph type="title" idx="4294967295"/>
          </p:nvPr>
        </p:nvSpPr>
        <p:spPr>
          <a:xfrm>
            <a:off x="745331" y="110856"/>
            <a:ext cx="8077200" cy="1192212"/>
          </a:xfrm>
        </p:spPr>
        <p:txBody>
          <a:bodyPr/>
          <a:lstStyle/>
          <a:p>
            <a:pPr algn="l"/>
            <a:r>
              <a:rPr lang="en-US" altLang="zh-TW" sz="6600">
                <a:solidFill>
                  <a:srgbClr val="000000"/>
                </a:solidFill>
                <a:latin typeface="ComputerModernBoldExtended"/>
              </a:rPr>
              <a:t>RMSProp</a:t>
            </a:r>
            <a:endParaRPr lang="zh-TW" altLang="en-US"/>
          </a:p>
        </p:txBody>
      </p:sp>
      <p:sp>
        <p:nvSpPr>
          <p:cNvPr id="4" name="矩形 3">
            <a:extLst>
              <a:ext uri="{FF2B5EF4-FFF2-40B4-BE49-F238E27FC236}">
                <a16:creationId xmlns:a16="http://schemas.microsoft.com/office/drawing/2014/main" id="{18CA2459-4504-400E-BF85-0EACA3B77B95}"/>
              </a:ext>
            </a:extLst>
          </p:cNvPr>
          <p:cNvSpPr/>
          <p:nvPr/>
        </p:nvSpPr>
        <p:spPr>
          <a:xfrm>
            <a:off x="505062" y="3906055"/>
            <a:ext cx="16330137" cy="5632311"/>
          </a:xfrm>
          <a:prstGeom prst="rect">
            <a:avLst/>
          </a:prstGeom>
        </p:spPr>
        <p:txBody>
          <a:bodyPr wrap="square">
            <a:spAutoFit/>
          </a:bodyPr>
          <a:lstStyle/>
          <a:p>
            <a:pPr marL="457200" indent="-457200">
              <a:buFont typeface="Arial" panose="020B0604020202020204" pitchFamily="34" charset="0"/>
              <a:buChar char="•"/>
            </a:pPr>
            <a:r>
              <a:rPr lang="en-US" altLang="zh-TW" sz="3600">
                <a:solidFill>
                  <a:srgbClr val="000000"/>
                </a:solidFill>
                <a:latin typeface="Calibri" panose="020F0502020204030204" pitchFamily="34" charset="0"/>
                <a:cs typeface="Calibri" panose="020F0502020204030204" pitchFamily="34" charset="0"/>
              </a:rPr>
              <a:t>AdaGrad </a:t>
            </a:r>
            <a:r>
              <a:rPr lang="en-US" altLang="zh-TW" sz="3600" dirty="0">
                <a:solidFill>
                  <a:srgbClr val="000000"/>
                </a:solidFill>
                <a:latin typeface="Calibri" panose="020F0502020204030204" pitchFamily="34" charset="0"/>
                <a:cs typeface="Calibri" panose="020F0502020204030204" pitchFamily="34" charset="0"/>
              </a:rPr>
              <a:t>is designed to converge rapidly when applied to a </a:t>
            </a:r>
            <a:r>
              <a:rPr lang="en-US" altLang="zh-TW" sz="3600" dirty="0">
                <a:solidFill>
                  <a:srgbClr val="FF0000"/>
                </a:solidFill>
                <a:latin typeface="Calibri" panose="020F0502020204030204" pitchFamily="34" charset="0"/>
                <a:cs typeface="Calibri" panose="020F0502020204030204" pitchFamily="34" charset="0"/>
              </a:rPr>
              <a:t>convex function</a:t>
            </a:r>
            <a:r>
              <a:rPr lang="en-US" altLang="zh-TW" sz="3600" dirty="0">
                <a:solidFill>
                  <a:srgbClr val="000000"/>
                </a:solidFill>
                <a:latin typeface="Calibri" panose="020F0502020204030204" pitchFamily="34" charset="0"/>
                <a:cs typeface="Calibri" panose="020F0502020204030204" pitchFamily="34" charset="0"/>
              </a:rPr>
              <a:t>. When applied to a non-convex function to train a neural network, the learning trajectory may pass through many different structures and eventually arrive at a region that is </a:t>
            </a:r>
            <a:r>
              <a:rPr lang="en-US" altLang="zh-TW" sz="3600" dirty="0">
                <a:solidFill>
                  <a:srgbClr val="FF0000"/>
                </a:solidFill>
                <a:latin typeface="Calibri" panose="020F0502020204030204" pitchFamily="34" charset="0"/>
                <a:cs typeface="Calibri" panose="020F0502020204030204" pitchFamily="34" charset="0"/>
              </a:rPr>
              <a:t>a locally convex bowl</a:t>
            </a:r>
            <a:r>
              <a:rPr lang="en-US" altLang="zh-TW" sz="3600" dirty="0">
                <a:solidFill>
                  <a:srgbClr val="000000"/>
                </a:solidFill>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altLang="zh-TW" sz="3600" dirty="0" err="1">
                <a:solidFill>
                  <a:srgbClr val="000000"/>
                </a:solidFill>
                <a:latin typeface="Calibri" panose="020F0502020204030204" pitchFamily="34" charset="0"/>
                <a:cs typeface="Calibri" panose="020F0502020204030204" pitchFamily="34" charset="0"/>
              </a:rPr>
              <a:t>AdaGrad</a:t>
            </a:r>
            <a:r>
              <a:rPr lang="en-US" altLang="zh-TW" sz="3600" dirty="0">
                <a:solidFill>
                  <a:srgbClr val="000000"/>
                </a:solidFill>
                <a:latin typeface="Calibri" panose="020F0502020204030204" pitchFamily="34" charset="0"/>
                <a:cs typeface="Calibri" panose="020F0502020204030204" pitchFamily="34" charset="0"/>
              </a:rPr>
              <a:t> shrinks the learning rate according to the </a:t>
            </a:r>
            <a:r>
              <a:rPr lang="en-US" altLang="zh-TW" sz="3600" dirty="0">
                <a:solidFill>
                  <a:srgbClr val="FF0000"/>
                </a:solidFill>
                <a:latin typeface="Calibri" panose="020F0502020204030204" pitchFamily="34" charset="0"/>
                <a:cs typeface="Calibri" panose="020F0502020204030204" pitchFamily="34" charset="0"/>
              </a:rPr>
              <a:t>entire history of the squared gradient </a:t>
            </a:r>
            <a:r>
              <a:rPr lang="en-US" altLang="zh-TW" sz="3600" dirty="0">
                <a:solidFill>
                  <a:srgbClr val="000000"/>
                </a:solidFill>
                <a:latin typeface="Calibri" panose="020F0502020204030204" pitchFamily="34" charset="0"/>
                <a:cs typeface="Calibri" panose="020F0502020204030204" pitchFamily="34" charset="0"/>
              </a:rPr>
              <a:t>and may </a:t>
            </a:r>
            <a:r>
              <a:rPr lang="en-US" altLang="zh-TW" sz="3600" dirty="0">
                <a:latin typeface="Calibri" panose="020F0502020204030204" pitchFamily="34" charset="0"/>
                <a:cs typeface="Calibri" panose="020F0502020204030204" pitchFamily="34" charset="0"/>
              </a:rPr>
              <a:t>have made the learning rate </a:t>
            </a:r>
            <a:r>
              <a:rPr lang="en-US" altLang="zh-TW" sz="3600" dirty="0">
                <a:solidFill>
                  <a:srgbClr val="FF0000"/>
                </a:solidFill>
                <a:latin typeface="Calibri" panose="020F0502020204030204" pitchFamily="34" charset="0"/>
                <a:cs typeface="Calibri" panose="020F0502020204030204" pitchFamily="34" charset="0"/>
              </a:rPr>
              <a:t>too small </a:t>
            </a:r>
            <a:r>
              <a:rPr lang="en-US" altLang="zh-TW" sz="3600" dirty="0">
                <a:latin typeface="Calibri" panose="020F0502020204030204" pitchFamily="34" charset="0"/>
                <a:cs typeface="Calibri" panose="020F0502020204030204" pitchFamily="34" charset="0"/>
              </a:rPr>
              <a:t>before arriving at such a convex </a:t>
            </a:r>
            <a:r>
              <a:rPr lang="en-US" altLang="zh-TW" sz="3600">
                <a:latin typeface="Calibri" panose="020F0502020204030204" pitchFamily="34" charset="0"/>
                <a:cs typeface="Calibri" panose="020F0502020204030204" pitchFamily="34" charset="0"/>
              </a:rPr>
              <a:t>structure.</a:t>
            </a:r>
          </a:p>
          <a:p>
            <a:pPr marL="457200" indent="-457200">
              <a:buFont typeface="Arial" panose="020B0604020202020204" pitchFamily="34" charset="0"/>
              <a:buChar char="•"/>
            </a:pPr>
            <a:r>
              <a:rPr lang="en-US" altLang="zh-TW" sz="3600">
                <a:latin typeface="Calibri" panose="020F0502020204030204" pitchFamily="34" charset="0"/>
                <a:cs typeface="Calibri" panose="020F0502020204030204" pitchFamily="34" charset="0"/>
              </a:rPr>
              <a:t>RMSProp uses an </a:t>
            </a:r>
            <a:r>
              <a:rPr lang="en-US" altLang="zh-TW" sz="3600">
                <a:solidFill>
                  <a:srgbClr val="FF0000"/>
                </a:solidFill>
                <a:latin typeface="Calibri" panose="020F0502020204030204" pitchFamily="34" charset="0"/>
                <a:cs typeface="Calibri" panose="020F0502020204030204" pitchFamily="34" charset="0"/>
              </a:rPr>
              <a:t>exponentially decaying average </a:t>
            </a:r>
            <a:r>
              <a:rPr lang="en-US" altLang="zh-TW" sz="3600">
                <a:latin typeface="Calibri" panose="020F0502020204030204" pitchFamily="34" charset="0"/>
                <a:cs typeface="Calibri" panose="020F0502020204030204" pitchFamily="34" charset="0"/>
              </a:rPr>
              <a:t>to discard history from the extreme past so that it can </a:t>
            </a:r>
            <a:r>
              <a:rPr lang="en-US" altLang="zh-TW" sz="3600">
                <a:solidFill>
                  <a:srgbClr val="FF0000"/>
                </a:solidFill>
                <a:latin typeface="Calibri" panose="020F0502020204030204" pitchFamily="34" charset="0"/>
                <a:cs typeface="Calibri" panose="020F0502020204030204" pitchFamily="34" charset="0"/>
              </a:rPr>
              <a:t>converge rapidly after finding a convex bowl</a:t>
            </a:r>
            <a:r>
              <a:rPr lang="en-US" altLang="zh-TW" sz="3600">
                <a:latin typeface="Calibri" panose="020F0502020204030204" pitchFamily="34" charset="0"/>
                <a:cs typeface="Calibri" panose="020F0502020204030204" pitchFamily="34" charset="0"/>
              </a:rPr>
              <a:t>, as if it were an instance of the AdaGrad algorithm initialized within that bowl.</a:t>
            </a:r>
          </a:p>
        </p:txBody>
      </p:sp>
      <p:sp>
        <p:nvSpPr>
          <p:cNvPr id="11" name="矩形 10">
            <a:extLst>
              <a:ext uri="{FF2B5EF4-FFF2-40B4-BE49-F238E27FC236}">
                <a16:creationId xmlns:a16="http://schemas.microsoft.com/office/drawing/2014/main" id="{54AC73A2-DD93-4195-96A1-DC3B4909E948}"/>
              </a:ext>
            </a:extLst>
          </p:cNvPr>
          <p:cNvSpPr/>
          <p:nvPr/>
        </p:nvSpPr>
        <p:spPr>
          <a:xfrm>
            <a:off x="530844" y="1289954"/>
            <a:ext cx="8763000" cy="2616101"/>
          </a:xfrm>
          <a:prstGeom prst="rect">
            <a:avLst/>
          </a:prstGeom>
        </p:spPr>
        <p:txBody>
          <a:bodyPr wrap="square">
            <a:spAutoFit/>
          </a:bodyPr>
          <a:lstStyle/>
          <a:p>
            <a:pPr marL="457200" indent="-457200">
              <a:buFont typeface="Arial" panose="020B0604020202020204" pitchFamily="34" charset="0"/>
              <a:buChar char="•"/>
            </a:pPr>
            <a:r>
              <a:rPr lang="en-US" altLang="zh-TW" sz="3600" dirty="0">
                <a:solidFill>
                  <a:srgbClr val="000000"/>
                </a:solidFill>
                <a:latin typeface="Calibri" panose="020F0502020204030204" pitchFamily="34" charset="0"/>
                <a:cs typeface="Calibri" panose="020F0502020204030204" pitchFamily="34" charset="0"/>
              </a:rPr>
              <a:t>The </a:t>
            </a:r>
            <a:r>
              <a:rPr lang="en-US" altLang="zh-TW" sz="3600" b="1" dirty="0" err="1">
                <a:solidFill>
                  <a:srgbClr val="000000"/>
                </a:solidFill>
                <a:latin typeface="Calibri" panose="020F0502020204030204" pitchFamily="34" charset="0"/>
                <a:cs typeface="Calibri" panose="020F0502020204030204" pitchFamily="34" charset="0"/>
              </a:rPr>
              <a:t>RMSProp</a:t>
            </a:r>
            <a:r>
              <a:rPr lang="en-US" altLang="zh-TW" sz="3600" b="1" dirty="0">
                <a:solidFill>
                  <a:srgbClr val="000000"/>
                </a:solidFill>
                <a:latin typeface="Calibri" panose="020F0502020204030204" pitchFamily="34" charset="0"/>
                <a:cs typeface="Calibri" panose="020F0502020204030204" pitchFamily="34" charset="0"/>
              </a:rPr>
              <a:t> </a:t>
            </a:r>
            <a:r>
              <a:rPr lang="en-US" altLang="zh-TW" sz="3600" dirty="0">
                <a:solidFill>
                  <a:srgbClr val="000000"/>
                </a:solidFill>
                <a:latin typeface="Calibri" panose="020F0502020204030204" pitchFamily="34" charset="0"/>
                <a:cs typeface="Calibri" panose="020F0502020204030204" pitchFamily="34" charset="0"/>
              </a:rPr>
              <a:t>algorithm </a:t>
            </a:r>
          </a:p>
          <a:p>
            <a:pPr marL="1028700" lvl="1" indent="-571500">
              <a:buFont typeface="Wingdings" panose="05000000000000000000" pitchFamily="2" charset="2"/>
              <a:buChar char="ü"/>
            </a:pPr>
            <a:r>
              <a:rPr lang="en-US" altLang="zh-TW" sz="3200" dirty="0">
                <a:solidFill>
                  <a:srgbClr val="000000"/>
                </a:solidFill>
                <a:latin typeface="Calibri" panose="020F0502020204030204" pitchFamily="34" charset="0"/>
                <a:cs typeface="Calibri" panose="020F0502020204030204" pitchFamily="34" charset="0"/>
              </a:rPr>
              <a:t>modifies </a:t>
            </a:r>
            <a:r>
              <a:rPr lang="en-US" altLang="zh-TW" sz="3200" dirty="0" err="1">
                <a:solidFill>
                  <a:srgbClr val="000000"/>
                </a:solidFill>
                <a:latin typeface="Calibri" panose="020F0502020204030204" pitchFamily="34" charset="0"/>
                <a:cs typeface="Calibri" panose="020F0502020204030204" pitchFamily="34" charset="0"/>
              </a:rPr>
              <a:t>AdaGrad</a:t>
            </a:r>
            <a:r>
              <a:rPr lang="en-US" altLang="zh-TW" sz="3200" dirty="0">
                <a:solidFill>
                  <a:srgbClr val="000000"/>
                </a:solidFill>
                <a:latin typeface="Calibri" panose="020F0502020204030204" pitchFamily="34" charset="0"/>
                <a:cs typeface="Calibri" panose="020F0502020204030204" pitchFamily="34" charset="0"/>
              </a:rPr>
              <a:t> to perform </a:t>
            </a:r>
            <a:r>
              <a:rPr lang="en-US" altLang="zh-TW" sz="3200" dirty="0">
                <a:solidFill>
                  <a:srgbClr val="FF0000"/>
                </a:solidFill>
                <a:latin typeface="Calibri" panose="020F0502020204030204" pitchFamily="34" charset="0"/>
                <a:cs typeface="Calibri" panose="020F0502020204030204" pitchFamily="34" charset="0"/>
              </a:rPr>
              <a:t>better</a:t>
            </a:r>
            <a:r>
              <a:rPr lang="en-US" altLang="zh-TW" sz="3200" dirty="0">
                <a:solidFill>
                  <a:srgbClr val="000000"/>
                </a:solidFill>
                <a:latin typeface="Calibri" panose="020F0502020204030204" pitchFamily="34" charset="0"/>
                <a:cs typeface="Calibri" panose="020F0502020204030204" pitchFamily="34" charset="0"/>
              </a:rPr>
              <a:t> in the </a:t>
            </a:r>
            <a:r>
              <a:rPr lang="en-US" altLang="zh-TW" sz="3200" dirty="0">
                <a:solidFill>
                  <a:srgbClr val="FF0000"/>
                </a:solidFill>
                <a:latin typeface="Calibri" panose="020F0502020204030204" pitchFamily="34" charset="0"/>
                <a:cs typeface="Calibri" panose="020F0502020204030204" pitchFamily="34" charset="0"/>
              </a:rPr>
              <a:t>non-convex</a:t>
            </a:r>
            <a:r>
              <a:rPr lang="en-US" altLang="zh-TW" sz="3200" dirty="0">
                <a:solidFill>
                  <a:srgbClr val="000000"/>
                </a:solidFill>
                <a:latin typeface="Calibri" panose="020F0502020204030204" pitchFamily="34" charset="0"/>
                <a:cs typeface="Calibri" panose="020F0502020204030204" pitchFamily="34" charset="0"/>
              </a:rPr>
              <a:t> setting by </a:t>
            </a:r>
            <a:r>
              <a:rPr lang="en-US" altLang="zh-TW" sz="3200" dirty="0">
                <a:solidFill>
                  <a:srgbClr val="FF0000"/>
                </a:solidFill>
                <a:latin typeface="Calibri" panose="020F0502020204030204" pitchFamily="34" charset="0"/>
                <a:cs typeface="Calibri" panose="020F0502020204030204" pitchFamily="34" charset="0"/>
              </a:rPr>
              <a:t>changing the gradient accumulation </a:t>
            </a:r>
            <a:r>
              <a:rPr lang="en-US" altLang="zh-TW" sz="3200" dirty="0">
                <a:solidFill>
                  <a:srgbClr val="000000"/>
                </a:solidFill>
                <a:latin typeface="Calibri" panose="020F0502020204030204" pitchFamily="34" charset="0"/>
                <a:cs typeface="Calibri" panose="020F0502020204030204" pitchFamily="34" charset="0"/>
              </a:rPr>
              <a:t>into an </a:t>
            </a:r>
            <a:r>
              <a:rPr lang="en-US" altLang="zh-TW" sz="3200" dirty="0">
                <a:solidFill>
                  <a:srgbClr val="FF0000"/>
                </a:solidFill>
                <a:latin typeface="Calibri" panose="020F0502020204030204" pitchFamily="34" charset="0"/>
                <a:cs typeface="Calibri" panose="020F0502020204030204" pitchFamily="34" charset="0"/>
              </a:rPr>
              <a:t>exponentially weighted moving average</a:t>
            </a:r>
            <a:r>
              <a:rPr lang="en-US" altLang="zh-TW" sz="3200" dirty="0">
                <a:solidFill>
                  <a:srgbClr val="000000"/>
                </a:solidFill>
                <a:latin typeface="Calibri" panose="020F0502020204030204" pitchFamily="34" charset="0"/>
                <a:cs typeface="Calibri" panose="020F0502020204030204" pitchFamily="34" charset="0"/>
              </a:rPr>
              <a:t>. </a:t>
            </a:r>
          </a:p>
        </p:txBody>
      </p:sp>
      <p:pic>
        <p:nvPicPr>
          <p:cNvPr id="6" name="圖片 5">
            <a:extLst>
              <a:ext uri="{FF2B5EF4-FFF2-40B4-BE49-F238E27FC236}">
                <a16:creationId xmlns:a16="http://schemas.microsoft.com/office/drawing/2014/main" id="{E8F60A79-279E-4482-AC8F-F7797455BD55}"/>
              </a:ext>
            </a:extLst>
          </p:cNvPr>
          <p:cNvPicPr>
            <a:picLocks noChangeAspect="1"/>
          </p:cNvPicPr>
          <p:nvPr/>
        </p:nvPicPr>
        <p:blipFill>
          <a:blip r:embed="rId2"/>
          <a:stretch>
            <a:fillRect/>
          </a:stretch>
        </p:blipFill>
        <p:spPr>
          <a:xfrm>
            <a:off x="9371878" y="685191"/>
            <a:ext cx="7639991" cy="2983859"/>
          </a:xfrm>
          <a:prstGeom prst="rect">
            <a:avLst/>
          </a:prstGeom>
        </p:spPr>
      </p:pic>
      <p:sp>
        <p:nvSpPr>
          <p:cNvPr id="7" name="動作按鈕: 下一項 6">
            <a:hlinkClick r:id="" action="ppaction://hlinkshowjump?jump=lastslide" highlightClick="1"/>
          </p:cNvPr>
          <p:cNvSpPr/>
          <p:nvPr/>
        </p:nvSpPr>
        <p:spPr>
          <a:xfrm>
            <a:off x="4555331" y="3429001"/>
            <a:ext cx="381000" cy="381000"/>
          </a:xfrm>
          <a:prstGeom prst="actionButtonForwardNex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70162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7F81AA7-7C3A-4E9F-947C-50ADF20BE093}"/>
              </a:ext>
            </a:extLst>
          </p:cNvPr>
          <p:cNvSpPr>
            <a:spLocks noGrp="1"/>
          </p:cNvSpPr>
          <p:nvPr>
            <p:ph type="sldNum" sz="quarter" idx="12"/>
          </p:nvPr>
        </p:nvSpPr>
        <p:spPr/>
        <p:txBody>
          <a:bodyPr/>
          <a:lstStyle/>
          <a:p>
            <a:fld id="{19B12225-5612-419B-A8D5-4B8EEE4C217E}" type="slidenum">
              <a:rPr lang="en-US" smtClean="0"/>
              <a:pPr/>
              <a:t>18</a:t>
            </a:fld>
            <a:endParaRPr lang="en-US"/>
          </a:p>
        </p:txBody>
      </p:sp>
      <p:pic>
        <p:nvPicPr>
          <p:cNvPr id="3" name="圖片 2">
            <a:extLst>
              <a:ext uri="{FF2B5EF4-FFF2-40B4-BE49-F238E27FC236}">
                <a16:creationId xmlns:a16="http://schemas.microsoft.com/office/drawing/2014/main" id="{E914444C-0614-4779-A2D8-5B6788407EE9}"/>
              </a:ext>
            </a:extLst>
          </p:cNvPr>
          <p:cNvPicPr>
            <a:picLocks noChangeAspect="1"/>
          </p:cNvPicPr>
          <p:nvPr/>
        </p:nvPicPr>
        <p:blipFill>
          <a:blip r:embed="rId2"/>
          <a:stretch>
            <a:fillRect/>
          </a:stretch>
        </p:blipFill>
        <p:spPr>
          <a:xfrm>
            <a:off x="288131" y="381000"/>
            <a:ext cx="16758327" cy="8153400"/>
          </a:xfrm>
          <a:prstGeom prst="rect">
            <a:avLst/>
          </a:prstGeom>
        </p:spPr>
      </p:pic>
      <p:cxnSp>
        <p:nvCxnSpPr>
          <p:cNvPr id="4" name="直線單箭頭接點 3">
            <a:extLst>
              <a:ext uri="{FF2B5EF4-FFF2-40B4-BE49-F238E27FC236}">
                <a16:creationId xmlns:a16="http://schemas.microsoft.com/office/drawing/2014/main" id="{4E03F144-31CF-45CE-93E5-D084FD8C8EC5}"/>
              </a:ext>
            </a:extLst>
          </p:cNvPr>
          <p:cNvCxnSpPr/>
          <p:nvPr/>
        </p:nvCxnSpPr>
        <p:spPr>
          <a:xfrm flipH="1">
            <a:off x="12403931" y="6553200"/>
            <a:ext cx="609600" cy="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5" name="文字方塊 4"/>
          <p:cNvSpPr txBox="1"/>
          <p:nvPr/>
        </p:nvSpPr>
        <p:spPr>
          <a:xfrm>
            <a:off x="13056473" y="6296525"/>
            <a:ext cx="3774143" cy="461665"/>
          </a:xfrm>
          <a:prstGeom prst="rect">
            <a:avLst/>
          </a:prstGeom>
          <a:noFill/>
        </p:spPr>
        <p:txBody>
          <a:bodyPr wrap="square" rtlCol="0">
            <a:spAutoFit/>
          </a:bodyPr>
          <a:lstStyle/>
          <a:p>
            <a:r>
              <a:rPr lang="en-US" altLang="zh-TW" sz="2400" dirty="0">
                <a:solidFill>
                  <a:srgbClr val="FF0000"/>
                </a:solidFill>
                <a:latin typeface="Arial" pitchFamily="34" charset="0"/>
                <a:cs typeface="Arial" pitchFamily="34" charset="0"/>
              </a:rPr>
              <a:t># exponentially decaying</a:t>
            </a:r>
            <a:endParaRPr lang="zh-TW" altLang="en-US" sz="2400" dirty="0">
              <a:solidFill>
                <a:srgbClr val="FF0000"/>
              </a:solidFill>
              <a:latin typeface="Arial" pitchFamily="34" charset="0"/>
              <a:cs typeface="Arial" pitchFamily="34" charset="0"/>
            </a:endParaRPr>
          </a:p>
        </p:txBody>
      </p:sp>
      <p:grpSp>
        <p:nvGrpSpPr>
          <p:cNvPr id="8" name="群組 7">
            <a:extLst>
              <a:ext uri="{FF2B5EF4-FFF2-40B4-BE49-F238E27FC236}">
                <a16:creationId xmlns:a16="http://schemas.microsoft.com/office/drawing/2014/main" id="{04FD8CEE-60A6-43FC-8029-1F8C9212E490}"/>
              </a:ext>
            </a:extLst>
          </p:cNvPr>
          <p:cNvGrpSpPr/>
          <p:nvPr/>
        </p:nvGrpSpPr>
        <p:grpSpPr>
          <a:xfrm>
            <a:off x="12708731" y="126277"/>
            <a:ext cx="3657600" cy="635723"/>
            <a:chOff x="12708731" y="126277"/>
            <a:chExt cx="3657600" cy="635723"/>
          </a:xfrm>
        </p:grpSpPr>
        <p:pic>
          <p:nvPicPr>
            <p:cNvPr id="6" name="圖片 5">
              <a:extLst>
                <a:ext uri="{FF2B5EF4-FFF2-40B4-BE49-F238E27FC236}">
                  <a16:creationId xmlns:a16="http://schemas.microsoft.com/office/drawing/2014/main" id="{E19A464A-F4B3-455F-9E93-097850674B91}"/>
                </a:ext>
              </a:extLst>
            </p:cNvPr>
            <p:cNvPicPr>
              <a:picLocks noChangeAspect="1"/>
            </p:cNvPicPr>
            <p:nvPr/>
          </p:nvPicPr>
          <p:blipFill>
            <a:blip r:embed="rId3"/>
            <a:stretch>
              <a:fillRect/>
            </a:stretch>
          </p:blipFill>
          <p:spPr>
            <a:xfrm>
              <a:off x="12733744" y="152402"/>
              <a:ext cx="3535668" cy="609598"/>
            </a:xfrm>
            <a:prstGeom prst="rect">
              <a:avLst/>
            </a:prstGeom>
          </p:spPr>
        </p:pic>
        <p:sp>
          <p:nvSpPr>
            <p:cNvPr id="7" name="矩形 6">
              <a:extLst>
                <a:ext uri="{FF2B5EF4-FFF2-40B4-BE49-F238E27FC236}">
                  <a16:creationId xmlns:a16="http://schemas.microsoft.com/office/drawing/2014/main" id="{20187B3E-B4A5-4A33-A725-88C1EED24B5B}"/>
                </a:ext>
              </a:extLst>
            </p:cNvPr>
            <p:cNvSpPr/>
            <p:nvPr/>
          </p:nvSpPr>
          <p:spPr>
            <a:xfrm>
              <a:off x="12708731" y="126277"/>
              <a:ext cx="3657600" cy="60957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grpSp>
      <p:pic>
        <p:nvPicPr>
          <p:cNvPr id="9" name="圖片 8"/>
          <p:cNvPicPr>
            <a:picLocks noChangeAspect="1"/>
          </p:cNvPicPr>
          <p:nvPr/>
        </p:nvPicPr>
        <p:blipFill>
          <a:blip r:embed="rId4"/>
          <a:stretch>
            <a:fillRect/>
          </a:stretch>
        </p:blipFill>
        <p:spPr>
          <a:xfrm>
            <a:off x="8730137" y="8012727"/>
            <a:ext cx="2076740" cy="1552792"/>
          </a:xfrm>
          <a:prstGeom prst="rect">
            <a:avLst/>
          </a:prstGeom>
        </p:spPr>
      </p:pic>
      <p:sp>
        <p:nvSpPr>
          <p:cNvPr id="10" name="文字方塊 9">
            <a:extLst>
              <a:ext uri="{FF2B5EF4-FFF2-40B4-BE49-F238E27FC236}">
                <a16:creationId xmlns:a16="http://schemas.microsoft.com/office/drawing/2014/main" id="{46E669B4-3CBD-4FA4-9966-418ABCA5B6D7}"/>
              </a:ext>
            </a:extLst>
          </p:cNvPr>
          <p:cNvSpPr txBox="1"/>
          <p:nvPr/>
        </p:nvSpPr>
        <p:spPr>
          <a:xfrm>
            <a:off x="10651331" y="8702173"/>
            <a:ext cx="6070013" cy="461665"/>
          </a:xfrm>
          <a:prstGeom prst="rect">
            <a:avLst/>
          </a:prstGeom>
          <a:noFill/>
        </p:spPr>
        <p:txBody>
          <a:bodyPr wrap="square">
            <a:spAutoFit/>
          </a:bodyPr>
          <a:lstStyle/>
          <a:p>
            <a:r>
              <a:rPr lang="en-US" altLang="zh-TW" sz="2400" dirty="0">
                <a:solidFill>
                  <a:srgbClr val="FF0000"/>
                </a:solidFill>
                <a:latin typeface="Calibri" panose="020F0502020204030204" pitchFamily="34" charset="0"/>
                <a:cs typeface="Calibri" panose="020F0502020204030204" pitchFamily="34" charset="0"/>
              </a:rPr>
              <a:t>// converge rapidly after finding a convex bowl</a:t>
            </a:r>
            <a:endParaRPr lang="zh-TW" altLang="en-US" sz="2400" dirty="0"/>
          </a:p>
        </p:txBody>
      </p:sp>
    </p:spTree>
    <p:extLst>
      <p:ext uri="{BB962C8B-B14F-4D97-AF65-F5344CB8AC3E}">
        <p14:creationId xmlns:p14="http://schemas.microsoft.com/office/powerpoint/2010/main" val="3582120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177CE38-EB45-4F67-9BAA-BB67D91DBAF2}"/>
              </a:ext>
            </a:extLst>
          </p:cNvPr>
          <p:cNvSpPr>
            <a:spLocks noGrp="1"/>
          </p:cNvSpPr>
          <p:nvPr>
            <p:ph type="title"/>
          </p:nvPr>
        </p:nvSpPr>
        <p:spPr/>
        <p:txBody>
          <a:bodyPr/>
          <a:lstStyle/>
          <a:p>
            <a:r>
              <a:rPr lang="en-US" altLang="zh-TW" sz="6600">
                <a:solidFill>
                  <a:srgbClr val="000000"/>
                </a:solidFill>
                <a:latin typeface="ComputerModernBoldExtended"/>
              </a:rPr>
              <a:t>RMSProp + Momentum</a:t>
            </a:r>
            <a:endParaRPr lang="zh-TW" altLang="en-US"/>
          </a:p>
        </p:txBody>
      </p:sp>
      <p:sp>
        <p:nvSpPr>
          <p:cNvPr id="2" name="投影片編號版面配置區 1">
            <a:extLst>
              <a:ext uri="{FF2B5EF4-FFF2-40B4-BE49-F238E27FC236}">
                <a16:creationId xmlns:a16="http://schemas.microsoft.com/office/drawing/2014/main" id="{BE49868C-EC83-41F8-B90C-945250FB50AE}"/>
              </a:ext>
            </a:extLst>
          </p:cNvPr>
          <p:cNvSpPr>
            <a:spLocks noGrp="1"/>
          </p:cNvSpPr>
          <p:nvPr>
            <p:ph type="sldNum" sz="quarter" idx="12"/>
          </p:nvPr>
        </p:nvSpPr>
        <p:spPr/>
        <p:txBody>
          <a:bodyPr/>
          <a:lstStyle/>
          <a:p>
            <a:fld id="{19B12225-5612-419B-A8D5-4B8EEE4C217E}" type="slidenum">
              <a:rPr lang="en-US" smtClean="0"/>
              <a:pPr/>
              <a:t>19</a:t>
            </a:fld>
            <a:endParaRPr lang="en-US"/>
          </a:p>
        </p:txBody>
      </p:sp>
      <p:sp>
        <p:nvSpPr>
          <p:cNvPr id="4" name="矩形 3">
            <a:extLst>
              <a:ext uri="{FF2B5EF4-FFF2-40B4-BE49-F238E27FC236}">
                <a16:creationId xmlns:a16="http://schemas.microsoft.com/office/drawing/2014/main" id="{18CA2459-4504-400E-BF85-0EACA3B77B95}"/>
              </a:ext>
            </a:extLst>
          </p:cNvPr>
          <p:cNvSpPr/>
          <p:nvPr/>
        </p:nvSpPr>
        <p:spPr>
          <a:xfrm>
            <a:off x="516731" y="1447800"/>
            <a:ext cx="16330137" cy="4493538"/>
          </a:xfrm>
          <a:prstGeom prst="rect">
            <a:avLst/>
          </a:prstGeom>
        </p:spPr>
        <p:txBody>
          <a:bodyPr wrap="square">
            <a:spAutoFit/>
          </a:bodyPr>
          <a:lstStyle/>
          <a:p>
            <a:pPr marL="457200" indent="-457200">
              <a:spcBef>
                <a:spcPts val="1200"/>
              </a:spcBef>
              <a:buFont typeface="Arial" panose="020B0604020202020204" pitchFamily="34" charset="0"/>
              <a:buChar char="•"/>
            </a:pPr>
            <a:r>
              <a:rPr lang="en-US" altLang="zh-TW" sz="3200" dirty="0" err="1">
                <a:latin typeface="Calibri" panose="020F0502020204030204" pitchFamily="34" charset="0"/>
                <a:cs typeface="Calibri" panose="020F0502020204030204" pitchFamily="34" charset="0"/>
              </a:rPr>
              <a:t>RMSProp</a:t>
            </a:r>
            <a:r>
              <a:rPr lang="en-US" altLang="zh-TW" sz="3200" dirty="0">
                <a:latin typeface="Calibri" panose="020F0502020204030204" pitchFamily="34" charset="0"/>
                <a:cs typeface="Calibri" panose="020F0502020204030204" pitchFamily="34" charset="0"/>
              </a:rPr>
              <a:t> is shown in its standard form in algorithm 8.5 and combined with </a:t>
            </a:r>
            <a:r>
              <a:rPr lang="en-US" altLang="zh-TW" sz="3200" dirty="0" err="1">
                <a:solidFill>
                  <a:srgbClr val="FF0000"/>
                </a:solidFill>
                <a:latin typeface="Calibri" panose="020F0502020204030204" pitchFamily="34" charset="0"/>
                <a:cs typeface="Calibri" panose="020F0502020204030204" pitchFamily="34" charset="0"/>
              </a:rPr>
              <a:t>Nesterov</a:t>
            </a:r>
            <a:r>
              <a:rPr lang="en-US" altLang="zh-TW" sz="3200" dirty="0">
                <a:solidFill>
                  <a:srgbClr val="FF0000"/>
                </a:solidFill>
                <a:latin typeface="Calibri" panose="020F0502020204030204" pitchFamily="34" charset="0"/>
                <a:cs typeface="Calibri" panose="020F0502020204030204" pitchFamily="34" charset="0"/>
              </a:rPr>
              <a:t> momentum</a:t>
            </a:r>
            <a:r>
              <a:rPr lang="en-US" altLang="zh-TW" sz="3200" dirty="0">
                <a:latin typeface="Calibri" panose="020F0502020204030204" pitchFamily="34" charset="0"/>
                <a:cs typeface="Calibri" panose="020F0502020204030204" pitchFamily="34" charset="0"/>
              </a:rPr>
              <a:t> in algorithm 8.6. </a:t>
            </a:r>
          </a:p>
          <a:p>
            <a:pPr marL="457200" indent="-457200">
              <a:spcBef>
                <a:spcPts val="1200"/>
              </a:spcBef>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Compared to </a:t>
            </a:r>
            <a:r>
              <a:rPr lang="en-US" altLang="zh-TW" sz="3200" dirty="0" err="1">
                <a:latin typeface="Calibri" panose="020F0502020204030204" pitchFamily="34" charset="0"/>
                <a:cs typeface="Calibri" panose="020F0502020204030204" pitchFamily="34" charset="0"/>
              </a:rPr>
              <a:t>AdaGrad</a:t>
            </a:r>
            <a:r>
              <a:rPr lang="en-US" altLang="zh-TW" sz="3200" dirty="0">
                <a:latin typeface="Calibri" panose="020F0502020204030204" pitchFamily="34" charset="0"/>
                <a:cs typeface="Calibri" panose="020F0502020204030204" pitchFamily="34" charset="0"/>
              </a:rPr>
              <a:t>, the use of the moving average introduces a new </a:t>
            </a:r>
            <a:r>
              <a:rPr lang="en-US" altLang="zh-TW" sz="3200" dirty="0" err="1">
                <a:latin typeface="Calibri" panose="020F0502020204030204" pitchFamily="34" charset="0"/>
                <a:cs typeface="Calibri" panose="020F0502020204030204" pitchFamily="34" charset="0"/>
              </a:rPr>
              <a:t>hyperparameter</a:t>
            </a:r>
            <a:r>
              <a:rPr lang="en-US" altLang="zh-TW" sz="3200" dirty="0">
                <a:latin typeface="Calibri" panose="020F0502020204030204" pitchFamily="34" charset="0"/>
                <a:cs typeface="Calibri" panose="020F0502020204030204" pitchFamily="34" charset="0"/>
              </a:rPr>
              <a:t>, </a:t>
            </a:r>
            <a:r>
              <a:rPr lang="en-US" altLang="zh-TW" sz="3200" i="1" dirty="0">
                <a:latin typeface="Calibri" panose="020F0502020204030204" pitchFamily="34" charset="0"/>
                <a:cs typeface="Calibri" panose="020F0502020204030204" pitchFamily="34" charset="0"/>
              </a:rPr>
              <a:t>ρ</a:t>
            </a:r>
            <a:r>
              <a:rPr lang="en-US" altLang="zh-TW" sz="3200" dirty="0">
                <a:latin typeface="Calibri" panose="020F0502020204030204" pitchFamily="34" charset="0"/>
                <a:cs typeface="Calibri" panose="020F0502020204030204" pitchFamily="34" charset="0"/>
              </a:rPr>
              <a:t>, that controls the </a:t>
            </a:r>
            <a:r>
              <a:rPr lang="en-US" altLang="zh-TW" sz="3200" dirty="0">
                <a:solidFill>
                  <a:srgbClr val="FF0000"/>
                </a:solidFill>
                <a:latin typeface="Calibri" panose="020F0502020204030204" pitchFamily="34" charset="0"/>
                <a:cs typeface="Calibri" panose="020F0502020204030204" pitchFamily="34" charset="0"/>
              </a:rPr>
              <a:t>length scale </a:t>
            </a:r>
            <a:r>
              <a:rPr lang="en-US" altLang="zh-TW" sz="3200" dirty="0">
                <a:latin typeface="Calibri" panose="020F0502020204030204" pitchFamily="34" charset="0"/>
                <a:cs typeface="Calibri" panose="020F0502020204030204" pitchFamily="34" charset="0"/>
              </a:rPr>
              <a:t>of the moving average.</a:t>
            </a:r>
          </a:p>
          <a:p>
            <a:pPr marL="457200" indent="-457200">
              <a:spcBef>
                <a:spcPts val="1200"/>
              </a:spcBef>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Empirically, </a:t>
            </a:r>
            <a:r>
              <a:rPr lang="en-US" altLang="zh-TW" sz="3200" dirty="0" err="1">
                <a:solidFill>
                  <a:srgbClr val="FF0000"/>
                </a:solidFill>
                <a:latin typeface="Calibri" panose="020F0502020204030204" pitchFamily="34" charset="0"/>
                <a:cs typeface="Calibri" panose="020F0502020204030204" pitchFamily="34" charset="0"/>
              </a:rPr>
              <a:t>RMSProp</a:t>
            </a:r>
            <a:r>
              <a:rPr lang="en-US" altLang="zh-TW" sz="3200" dirty="0">
                <a:latin typeface="Calibri" panose="020F0502020204030204" pitchFamily="34" charset="0"/>
                <a:cs typeface="Calibri" panose="020F0502020204030204" pitchFamily="34" charset="0"/>
              </a:rPr>
              <a:t> has been shown to be an </a:t>
            </a:r>
            <a:r>
              <a:rPr lang="en-US" altLang="zh-TW" sz="3200" dirty="0">
                <a:solidFill>
                  <a:srgbClr val="FF0000"/>
                </a:solidFill>
                <a:latin typeface="Calibri" panose="020F0502020204030204" pitchFamily="34" charset="0"/>
                <a:cs typeface="Calibri" panose="020F0502020204030204" pitchFamily="34" charset="0"/>
              </a:rPr>
              <a:t>effective</a:t>
            </a:r>
            <a:r>
              <a:rPr lang="en-US" altLang="zh-TW" sz="3200" dirty="0">
                <a:latin typeface="Calibri" panose="020F0502020204030204" pitchFamily="34" charset="0"/>
                <a:cs typeface="Calibri" panose="020F0502020204030204" pitchFamily="34" charset="0"/>
              </a:rPr>
              <a:t> and </a:t>
            </a:r>
            <a:r>
              <a:rPr lang="en-US" altLang="zh-TW" sz="3200" dirty="0">
                <a:solidFill>
                  <a:srgbClr val="FF0000"/>
                </a:solidFill>
                <a:latin typeface="Calibri" panose="020F0502020204030204" pitchFamily="34" charset="0"/>
                <a:cs typeface="Calibri" panose="020F0502020204030204" pitchFamily="34" charset="0"/>
              </a:rPr>
              <a:t>practical</a:t>
            </a:r>
            <a:r>
              <a:rPr lang="en-US" altLang="zh-TW" sz="3200" dirty="0">
                <a:latin typeface="Calibri" panose="020F0502020204030204" pitchFamily="34" charset="0"/>
                <a:cs typeface="Calibri" panose="020F0502020204030204" pitchFamily="34" charset="0"/>
              </a:rPr>
              <a:t> optimization algorithm for deep neural networks. </a:t>
            </a:r>
          </a:p>
          <a:p>
            <a:pPr marL="457200" indent="-457200">
              <a:spcBef>
                <a:spcPts val="1200"/>
              </a:spcBef>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It is currently one of the go-to optimization methods being employed routinely by deep learning practitioners.</a:t>
            </a:r>
            <a:endParaRPr lang="zh-TW" altLang="en-US" sz="3200" dirty="0">
              <a:latin typeface="Calibri" panose="020F0502020204030204" pitchFamily="34" charset="0"/>
              <a:cs typeface="Calibri" panose="020F0502020204030204" pitchFamily="34" charset="0"/>
            </a:endParaRPr>
          </a:p>
        </p:txBody>
      </p:sp>
      <p:pic>
        <p:nvPicPr>
          <p:cNvPr id="5" name="圖片 4"/>
          <p:cNvPicPr>
            <a:picLocks noChangeAspect="1"/>
          </p:cNvPicPr>
          <p:nvPr/>
        </p:nvPicPr>
        <p:blipFill>
          <a:blip r:embed="rId2"/>
          <a:stretch>
            <a:fillRect/>
          </a:stretch>
        </p:blipFill>
        <p:spPr>
          <a:xfrm>
            <a:off x="2497931" y="5992722"/>
            <a:ext cx="12149398" cy="1323305"/>
          </a:xfrm>
          <a:prstGeom prst="rect">
            <a:avLst/>
          </a:prstGeom>
        </p:spPr>
      </p:pic>
      <p:pic>
        <p:nvPicPr>
          <p:cNvPr id="6" name="圖片 5"/>
          <p:cNvPicPr>
            <a:picLocks noChangeAspect="1"/>
          </p:cNvPicPr>
          <p:nvPr/>
        </p:nvPicPr>
        <p:blipFill>
          <a:blip r:embed="rId3"/>
          <a:stretch>
            <a:fillRect/>
          </a:stretch>
        </p:blipFill>
        <p:spPr>
          <a:xfrm>
            <a:off x="2494910" y="8028318"/>
            <a:ext cx="12979564" cy="1514856"/>
          </a:xfrm>
          <a:prstGeom prst="rect">
            <a:avLst/>
          </a:prstGeom>
        </p:spPr>
      </p:pic>
      <p:grpSp>
        <p:nvGrpSpPr>
          <p:cNvPr id="9" name="群組 8"/>
          <p:cNvGrpSpPr/>
          <p:nvPr/>
        </p:nvGrpSpPr>
        <p:grpSpPr>
          <a:xfrm>
            <a:off x="7374731" y="7354595"/>
            <a:ext cx="2321256" cy="437037"/>
            <a:chOff x="7374731" y="7354595"/>
            <a:chExt cx="2321256" cy="437037"/>
          </a:xfrm>
        </p:grpSpPr>
        <p:sp>
          <p:nvSpPr>
            <p:cNvPr id="7" name="向下箭號 6"/>
            <p:cNvSpPr/>
            <p:nvPr/>
          </p:nvSpPr>
          <p:spPr>
            <a:xfrm>
              <a:off x="7374731" y="7354595"/>
              <a:ext cx="533400" cy="437037"/>
            </a:xfrm>
            <a:prstGeom prst="downArrow">
              <a:avLst/>
            </a:prstGeom>
            <a:solidFill>
              <a:srgbClr val="0000CC"/>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8" name="文字方塊 7"/>
            <p:cNvSpPr txBox="1"/>
            <p:nvPr/>
          </p:nvSpPr>
          <p:spPr>
            <a:xfrm>
              <a:off x="7943387" y="7367411"/>
              <a:ext cx="1752600" cy="400110"/>
            </a:xfrm>
            <a:prstGeom prst="rect">
              <a:avLst/>
            </a:prstGeom>
            <a:noFill/>
          </p:spPr>
          <p:txBody>
            <a:bodyPr wrap="square" rtlCol="0">
              <a:spAutoFit/>
            </a:bodyPr>
            <a:lstStyle/>
            <a:p>
              <a:r>
                <a:rPr lang="en-US" altLang="zh-TW" sz="2000" dirty="0" smtClean="0">
                  <a:solidFill>
                    <a:srgbClr val="FF0000"/>
                  </a:solidFill>
                  <a:latin typeface="Calibri" panose="020F0502020204030204" pitchFamily="34" charset="0"/>
                  <a:ea typeface="Calibri" panose="020F0502020204030204" pitchFamily="34" charset="0"/>
                  <a:cs typeface="Calibri" panose="020F0502020204030204" pitchFamily="34" charset="0"/>
                </a:rPr>
                <a:t>+ momentum</a:t>
              </a:r>
              <a:endParaRPr lang="zh-TW" altLang="en-US" sz="2000" dirty="0" smtClean="0">
                <a:solidFill>
                  <a:srgbClr val="FF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6271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B560C52-6CDB-41C3-B4A7-00C631237729}"/>
              </a:ext>
            </a:extLst>
          </p:cNvPr>
          <p:cNvSpPr>
            <a:spLocks noGrp="1"/>
          </p:cNvSpPr>
          <p:nvPr>
            <p:ph type="sldNum" sz="quarter" idx="12"/>
          </p:nvPr>
        </p:nvSpPr>
        <p:spPr/>
        <p:txBody>
          <a:bodyPr/>
          <a:lstStyle/>
          <a:p>
            <a:pPr marL="0" marR="0" lvl="0" indent="0" algn="r" defTabSz="1300460" rtl="0" eaLnBrk="1" fontAlgn="auto" latinLnBrk="0" hangingPunct="1">
              <a:lnSpc>
                <a:spcPct val="100000"/>
              </a:lnSpc>
              <a:spcBef>
                <a:spcPts val="0"/>
              </a:spcBef>
              <a:spcAft>
                <a:spcPts val="0"/>
              </a:spcAft>
              <a:buClrTx/>
              <a:buSzTx/>
              <a:buFontTx/>
              <a:buNone/>
              <a:tabLst/>
              <a:defRPr/>
            </a:pPr>
            <a:fld id="{19B12225-5612-419B-A8D5-4B8EEE4C217E}" type="slidenum">
              <a:rPr kumimoji="0" lang="en-US" sz="2276" b="1" i="0" u="none" strike="noStrike" kern="1200" cap="none" spc="0" normalizeH="0" baseline="0" noProof="0">
                <a:ln>
                  <a:noFill/>
                </a:ln>
                <a:solidFill>
                  <a:prstClr val="black"/>
                </a:solidFill>
                <a:effectLst/>
                <a:uLnTx/>
                <a:uFillTx/>
                <a:latin typeface="Calibri" pitchFamily="34" charset="0"/>
                <a:ea typeface="+mn-ea"/>
                <a:cs typeface="Calibri" pitchFamily="34" charset="0"/>
              </a:rPr>
              <a:pPr marL="0" marR="0" lvl="0" indent="0" algn="r" defTabSz="1300460" rtl="0" eaLnBrk="1" fontAlgn="auto" latinLnBrk="0" hangingPunct="1">
                <a:lnSpc>
                  <a:spcPct val="100000"/>
                </a:lnSpc>
                <a:spcBef>
                  <a:spcPts val="0"/>
                </a:spcBef>
                <a:spcAft>
                  <a:spcPts val="0"/>
                </a:spcAft>
                <a:buClrTx/>
                <a:buSzTx/>
                <a:buFontTx/>
                <a:buNone/>
                <a:tabLst/>
                <a:defRPr/>
              </a:pPr>
              <a:t>2</a:t>
            </a:fld>
            <a:endParaRPr kumimoji="0" lang="en-US" sz="2276" b="1"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3" name="矩形 2">
            <a:extLst>
              <a:ext uri="{FF2B5EF4-FFF2-40B4-BE49-F238E27FC236}">
                <a16:creationId xmlns:a16="http://schemas.microsoft.com/office/drawing/2014/main" id="{E4BF6B92-7445-452E-9FDC-893C9A350258}"/>
              </a:ext>
            </a:extLst>
          </p:cNvPr>
          <p:cNvSpPr/>
          <p:nvPr/>
        </p:nvSpPr>
        <p:spPr>
          <a:xfrm>
            <a:off x="975624" y="975361"/>
            <a:ext cx="8669867" cy="3243965"/>
          </a:xfrm>
          <a:prstGeom prst="rect">
            <a:avLst/>
          </a:prstGeom>
        </p:spPr>
        <p:txBody>
          <a:bodyPr>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from keras.datasets import mnist</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import numpy</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from keras.datasets import mnist</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from keras.models import Sequential</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from keras.layers import Dense</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from keras.layers import Dropout</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from keras.utils import np_utils</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(X_train, y_train), (X_test, y_test) = mnist.load_data()</a:t>
            </a:r>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p:sp>
        <p:nvSpPr>
          <p:cNvPr id="4" name="矩形 3">
            <a:extLst>
              <a:ext uri="{FF2B5EF4-FFF2-40B4-BE49-F238E27FC236}">
                <a16:creationId xmlns:a16="http://schemas.microsoft.com/office/drawing/2014/main" id="{1F458D1C-4D4C-4E6C-B0D8-ECABC6E81719}"/>
              </a:ext>
            </a:extLst>
          </p:cNvPr>
          <p:cNvSpPr/>
          <p:nvPr/>
        </p:nvSpPr>
        <p:spPr>
          <a:xfrm>
            <a:off x="975624" y="4213860"/>
            <a:ext cx="13655040" cy="1274195"/>
          </a:xfrm>
          <a:prstGeom prst="rect">
            <a:avLst/>
          </a:prstGeom>
        </p:spPr>
        <p:txBody>
          <a:bodyPr wrap="squar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num_pixels = X_train.shape[1] * X_train.shape[2]</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X_train = X_train.reshape(X_train.shape[0], num_pixels).astype('float32')</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X_test = X_test.reshape(X_test.shape[0], num_pixels).astype('float32')</a:t>
            </a:r>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p:sp>
        <p:nvSpPr>
          <p:cNvPr id="5" name="矩形 4">
            <a:extLst>
              <a:ext uri="{FF2B5EF4-FFF2-40B4-BE49-F238E27FC236}">
                <a16:creationId xmlns:a16="http://schemas.microsoft.com/office/drawing/2014/main" id="{EDFBE13F-1CA2-4207-A20B-9DA5BF257A59}"/>
              </a:ext>
            </a:extLst>
          </p:cNvPr>
          <p:cNvSpPr/>
          <p:nvPr/>
        </p:nvSpPr>
        <p:spPr>
          <a:xfrm>
            <a:off x="975624" y="5514340"/>
            <a:ext cx="10295467" cy="1274195"/>
          </a:xfrm>
          <a:prstGeom prst="rect">
            <a:avLst/>
          </a:prstGeom>
        </p:spPr>
        <p:txBody>
          <a:bodyPr wrap="squar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y_train = np_utils.to_categorical(y_train)</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y_test = np_utils.to_categorical(y_test)</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num_classes = y_test.shape[1]</a:t>
            </a:r>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p:sp>
        <p:nvSpPr>
          <p:cNvPr id="6" name="矩形 5">
            <a:extLst>
              <a:ext uri="{FF2B5EF4-FFF2-40B4-BE49-F238E27FC236}">
                <a16:creationId xmlns:a16="http://schemas.microsoft.com/office/drawing/2014/main" id="{045DF885-F89C-4F8E-B191-6F897677D0BB}"/>
              </a:ext>
            </a:extLst>
          </p:cNvPr>
          <p:cNvSpPr/>
          <p:nvPr/>
        </p:nvSpPr>
        <p:spPr>
          <a:xfrm>
            <a:off x="975624" y="6756232"/>
            <a:ext cx="15523160" cy="2850011"/>
          </a:xfrm>
          <a:prstGeom prst="rect">
            <a:avLst/>
          </a:prstGeom>
        </p:spPr>
        <p:txBody>
          <a:bodyPr wrap="squar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model = Sequential()</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model.add</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(Dense(1000, </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input_dim</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=784,activation='</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relu</a:t>
            </a:r>
            <a:r>
              <a:rPr kumimoji="0" lang="en-US" altLang="zh-TW" sz="2560" b="0" i="0" u="none" strike="noStrike" kern="1200" cap="none" spc="0" normalizeH="0" baseline="0" noProof="0" dirty="0">
                <a:ln>
                  <a:noFill/>
                </a:ln>
                <a:effectLst/>
                <a:uLnTx/>
                <a:uFillTx/>
                <a:latin typeface="Corbel"/>
                <a:ea typeface="新細明體" panose="02020500000000000000" pitchFamily="18" charset="-120"/>
                <a:cs typeface="+mn-cs"/>
              </a:rPr>
              <a:t>', </a:t>
            </a:r>
            <a:r>
              <a:rPr kumimoji="0" lang="en-US" altLang="zh-TW" sz="2560" b="0" i="0" u="none" strike="noStrike" kern="1200" cap="none" spc="0" normalizeH="0" baseline="0" noProof="0" dirty="0" err="1">
                <a:ln>
                  <a:noFill/>
                </a:ln>
                <a:effectLst/>
                <a:uLnTx/>
                <a:uFillTx/>
                <a:latin typeface="Corbel"/>
                <a:ea typeface="新細明體" panose="02020500000000000000" pitchFamily="18" charset="-120"/>
                <a:cs typeface="+mn-cs"/>
              </a:rPr>
              <a:t>kernel_regularizer</a:t>
            </a:r>
            <a:r>
              <a:rPr kumimoji="0" lang="en-US" altLang="zh-TW" sz="2560" b="0" i="0" u="none" strike="noStrike" kern="1200" cap="none" spc="0" normalizeH="0" baseline="0" noProof="0" dirty="0">
                <a:ln>
                  <a:noFill/>
                </a:ln>
                <a:effectLst/>
                <a:uLnTx/>
                <a:uFillTx/>
                <a:latin typeface="Corbel"/>
                <a:ea typeface="新細明體" panose="02020500000000000000" pitchFamily="18" charset="-120"/>
                <a:cs typeface="+mn-cs"/>
              </a:rPr>
              <a:t> = l2(0.01)))</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model.add</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a:t>
            </a:r>
            <a:r>
              <a:rPr kumimoji="0" lang="en-US" altLang="zh-TW" sz="2560" b="0" i="0" u="none" strike="noStrike" kern="1200" cap="none" spc="0" normalizeH="0" baseline="0" noProof="0" dirty="0" err="1">
                <a:ln>
                  <a:noFill/>
                </a:ln>
                <a:solidFill>
                  <a:srgbClr val="FF0000"/>
                </a:solidFill>
                <a:effectLst/>
                <a:uLnTx/>
                <a:uFillTx/>
                <a:latin typeface="Corbel"/>
                <a:ea typeface="新細明體" panose="02020500000000000000" pitchFamily="18" charset="-120"/>
                <a:cs typeface="+mn-cs"/>
              </a:rPr>
              <a:t>BatchNormalization</a:t>
            </a:r>
            <a:r>
              <a:rPr kumimoji="0" lang="en-US" altLang="zh-TW" sz="2560" b="0" i="0" u="none" strike="noStrike" kern="1200" cap="none" spc="0" normalizeH="0" baseline="0" noProof="0" dirty="0">
                <a:ln>
                  <a:noFill/>
                </a:ln>
                <a:solidFill>
                  <a:srgbClr val="FF0000"/>
                </a:solidFill>
                <a:effectLst/>
                <a:uLnTx/>
                <a:uFillTx/>
                <a:latin typeface="Corbel"/>
                <a:ea typeface="新細明體" panose="02020500000000000000" pitchFamily="18" charset="-120"/>
                <a:cs typeface="+mn-cs"/>
              </a:rPr>
              <a:t>()</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model.add</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(Dense(10,  activation='</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softmax</a:t>
            </a:r>
            <a:r>
              <a:rPr kumimoji="0" lang="en-US" altLang="zh-TW" sz="2560" b="0" i="0" u="none" strike="noStrike" kern="1200" cap="none" spc="0" normalizeH="0" baseline="0" noProof="0" dirty="0">
                <a:ln>
                  <a:noFill/>
                </a:ln>
                <a:effectLst/>
                <a:uLnTx/>
                <a:uFillTx/>
                <a:latin typeface="Corbel"/>
                <a:ea typeface="新細明體" panose="02020500000000000000" pitchFamily="18" charset="-120"/>
                <a:cs typeface="+mn-cs"/>
              </a:rPr>
              <a:t>', </a:t>
            </a:r>
            <a:r>
              <a:rPr kumimoji="0" lang="en-US" altLang="zh-TW" sz="2560" b="0" i="0" u="none" strike="noStrike" kern="1200" cap="none" spc="0" normalizeH="0" baseline="0" noProof="0" dirty="0" err="1">
                <a:ln>
                  <a:noFill/>
                </a:ln>
                <a:effectLst/>
                <a:uLnTx/>
                <a:uFillTx/>
                <a:latin typeface="Corbel"/>
                <a:ea typeface="新細明體" panose="02020500000000000000" pitchFamily="18" charset="-120"/>
                <a:cs typeface="+mn-cs"/>
              </a:rPr>
              <a:t>kernel_regularizer</a:t>
            </a:r>
            <a:r>
              <a:rPr kumimoji="0" lang="en-US" altLang="zh-TW" sz="2560" b="0" i="0" u="none" strike="noStrike" kern="1200" cap="none" spc="0" normalizeH="0" baseline="0" noProof="0" dirty="0">
                <a:ln>
                  <a:noFill/>
                </a:ln>
                <a:effectLst/>
                <a:uLnTx/>
                <a:uFillTx/>
                <a:latin typeface="Corbel"/>
                <a:ea typeface="新細明體" panose="02020500000000000000" pitchFamily="18" charset="-120"/>
                <a:cs typeface="+mn-cs"/>
              </a:rPr>
              <a:t> = l2(0.01)))</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from </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keras.optimizers</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 import </a:t>
            </a:r>
            <a:r>
              <a:rPr kumimoji="0" lang="en-US" altLang="zh-TW" sz="2560" b="0" i="0" u="none" strike="noStrike" kern="1200" cap="none" spc="0" normalizeH="0" baseline="0" noProof="0" dirty="0">
                <a:ln>
                  <a:noFill/>
                </a:ln>
                <a:effectLst/>
                <a:uLnTx/>
                <a:uFillTx/>
                <a:latin typeface="Corbel"/>
                <a:ea typeface="新細明體" panose="02020500000000000000" pitchFamily="18" charset="-120"/>
                <a:cs typeface="+mn-cs"/>
              </a:rPr>
              <a:t>Adam</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model.compile</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(loss='</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categorical_crossentropy</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 </a:t>
            </a:r>
            <a:r>
              <a:rPr kumimoji="0" lang="en-US" altLang="zh-TW" sz="2560" b="0" i="0" u="none" strike="noStrike" kern="1200" cap="none" spc="0" normalizeH="0" baseline="0" noProof="0" dirty="0">
                <a:ln>
                  <a:noFill/>
                </a:ln>
                <a:solidFill>
                  <a:srgbClr val="FF0000"/>
                </a:solidFill>
                <a:effectLst/>
                <a:uLnTx/>
                <a:uFillTx/>
                <a:latin typeface="Corbel"/>
                <a:ea typeface="新細明體" panose="02020500000000000000" pitchFamily="18" charset="-120"/>
                <a:cs typeface="+mn-cs"/>
              </a:rPr>
              <a:t>optimizer='</a:t>
            </a:r>
            <a:r>
              <a:rPr kumimoji="0" lang="en-US" altLang="zh-TW" sz="2560" b="0" i="0" u="none" strike="noStrike" kern="1200" cap="none" spc="0" normalizeH="0" baseline="0" noProof="0" dirty="0" err="1">
                <a:ln>
                  <a:noFill/>
                </a:ln>
                <a:solidFill>
                  <a:srgbClr val="FF0000"/>
                </a:solidFill>
                <a:effectLst/>
                <a:uLnTx/>
                <a:uFillTx/>
                <a:latin typeface="Corbel"/>
                <a:ea typeface="新細明體" panose="02020500000000000000" pitchFamily="18" charset="-120"/>
                <a:cs typeface="+mn-cs"/>
              </a:rPr>
              <a:t>adam</a:t>
            </a:r>
            <a:r>
              <a:rPr kumimoji="0" lang="en-US" altLang="zh-TW" sz="2560" b="0" i="0" u="none" strike="noStrike" kern="1200" cap="none" spc="0" normalizeH="0" baseline="0" noProof="0" dirty="0">
                <a:ln>
                  <a:noFill/>
                </a:ln>
                <a:solidFill>
                  <a:srgbClr val="FF0000"/>
                </a:solidFill>
                <a:effectLst/>
                <a:uLnTx/>
                <a:uFillTx/>
                <a:latin typeface="Corbel"/>
                <a:ea typeface="新細明體" panose="02020500000000000000" pitchFamily="18" charset="-120"/>
                <a:cs typeface="+mn-cs"/>
              </a:rPr>
              <a:t>'</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 metrics=['accuracy'])</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history = </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model.fit</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X_train</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 </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y_train</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 </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validation_data</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X_test</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 </a:t>
            </a:r>
            <a:r>
              <a:rPr kumimoji="0" lang="en-US" altLang="zh-TW" sz="2560" b="0" i="0" u="none" strike="noStrike" kern="1200" cap="none" spc="0" normalizeH="0" baseline="0" noProof="0" dirty="0" err="1">
                <a:ln>
                  <a:noFill/>
                </a:ln>
                <a:solidFill>
                  <a:prstClr val="black"/>
                </a:solidFill>
                <a:effectLst/>
                <a:uLnTx/>
                <a:uFillTx/>
                <a:latin typeface="Corbel"/>
                <a:ea typeface="新細明體" panose="02020500000000000000" pitchFamily="18" charset="-120"/>
                <a:cs typeface="+mn-cs"/>
              </a:rPr>
              <a:t>y_test</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 epochs=100</a:t>
            </a:r>
            <a:r>
              <a:rPr kumimoji="0" lang="en-US" altLang="zh-TW" sz="2560" b="0" i="0" u="none" strike="noStrike" kern="1200" cap="none" spc="0" normalizeH="0" baseline="0" noProof="0" dirty="0">
                <a:ln>
                  <a:noFill/>
                </a:ln>
                <a:effectLst/>
                <a:uLnTx/>
                <a:uFillTx/>
                <a:latin typeface="Corbel"/>
                <a:ea typeface="新細明體" panose="02020500000000000000" pitchFamily="18" charset="-120"/>
                <a:cs typeface="+mn-cs"/>
              </a:rPr>
              <a:t>, </a:t>
            </a:r>
            <a:r>
              <a:rPr kumimoji="0" lang="en-US" altLang="zh-TW" sz="2560" b="0" i="0" u="none" strike="noStrike" kern="1200" cap="none" spc="0" normalizeH="0" baseline="0" noProof="0" dirty="0" err="1">
                <a:ln>
                  <a:noFill/>
                </a:ln>
                <a:effectLst/>
                <a:uLnTx/>
                <a:uFillTx/>
                <a:latin typeface="Corbel"/>
                <a:ea typeface="新細明體" panose="02020500000000000000" pitchFamily="18" charset="-120"/>
                <a:cs typeface="+mn-cs"/>
              </a:rPr>
              <a:t>batch_size</a:t>
            </a:r>
            <a:r>
              <a:rPr kumimoji="0" lang="en-US" altLang="zh-TW" sz="2560" b="0" i="0" u="none" strike="noStrike" kern="1200" cap="none" spc="0" normalizeH="0" baseline="0" noProof="0" dirty="0">
                <a:ln>
                  <a:noFill/>
                </a:ln>
                <a:effectLst/>
                <a:uLnTx/>
                <a:uFillTx/>
                <a:latin typeface="Corbel"/>
                <a:ea typeface="新細明體" panose="02020500000000000000" pitchFamily="18" charset="-120"/>
                <a:cs typeface="+mn-cs"/>
              </a:rPr>
              <a:t>=1024, verbose=1</a:t>
            </a:r>
            <a:r>
              <a:rPr kumimoji="0" lang="en-US" altLang="zh-TW"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rPr>
              <a:t>)</a:t>
            </a:r>
            <a:endParaRPr kumimoji="0" lang="zh-TW" altLang="en-US" sz="2560" b="0" i="0" u="none" strike="noStrike" kern="1200" cap="none" spc="0" normalizeH="0" baseline="0" noProof="0" dirty="0">
              <a:ln>
                <a:noFill/>
              </a:ln>
              <a:solidFill>
                <a:prstClr val="black"/>
              </a:solidFill>
              <a:effectLst/>
              <a:uLnTx/>
              <a:uFillTx/>
              <a:latin typeface="Corbel"/>
              <a:ea typeface="新細明體" panose="02020500000000000000" pitchFamily="18" charset="-120"/>
              <a:cs typeface="+mn-cs"/>
            </a:endParaRPr>
          </a:p>
        </p:txBody>
      </p:sp>
      <p:sp>
        <p:nvSpPr>
          <p:cNvPr id="7" name="矩形 6">
            <a:extLst>
              <a:ext uri="{FF2B5EF4-FFF2-40B4-BE49-F238E27FC236}">
                <a16:creationId xmlns:a16="http://schemas.microsoft.com/office/drawing/2014/main" id="{6F7ADC41-E52B-4CCA-AB31-957B5B2811B0}"/>
              </a:ext>
            </a:extLst>
          </p:cNvPr>
          <p:cNvSpPr/>
          <p:nvPr/>
        </p:nvSpPr>
        <p:spPr>
          <a:xfrm>
            <a:off x="975624" y="232457"/>
            <a:ext cx="15172267" cy="646331"/>
          </a:xfrm>
          <a:prstGeom prst="rect">
            <a:avLst/>
          </a:prstGeom>
        </p:spPr>
        <p:txBody>
          <a:bodyPr wrap="square">
            <a:spAutoFit/>
          </a:bodyPr>
          <a:lstStyle/>
          <a:p>
            <a:pPr marL="0" marR="0" lvl="0" indent="0" defTabSz="130046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a:ln>
                  <a:noFill/>
                </a:ln>
                <a:solidFill>
                  <a:prstClr val="black"/>
                </a:solidFill>
                <a:effectLst/>
                <a:uLnTx/>
                <a:uFillTx/>
                <a:latin typeface="Corbel"/>
                <a:ea typeface="新細明體" panose="02020500000000000000" pitchFamily="18" charset="-120"/>
                <a:cs typeface="+mn-cs"/>
              </a:rPr>
              <a:t>A Simple Neural Network for Image Recognition</a:t>
            </a:r>
            <a:endParaRPr kumimoji="0" lang="zh-TW" altLang="en-US" sz="3600" b="1"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p:grpSp>
        <p:nvGrpSpPr>
          <p:cNvPr id="20" name="群組 19">
            <a:extLst>
              <a:ext uri="{FF2B5EF4-FFF2-40B4-BE49-F238E27FC236}">
                <a16:creationId xmlns:a16="http://schemas.microsoft.com/office/drawing/2014/main" id="{19D1AB6F-F414-467A-85EA-71CE6ACD820B}"/>
              </a:ext>
            </a:extLst>
          </p:cNvPr>
          <p:cNvGrpSpPr/>
          <p:nvPr/>
        </p:nvGrpSpPr>
        <p:grpSpPr>
          <a:xfrm>
            <a:off x="11289058" y="851079"/>
            <a:ext cx="5181907" cy="4991996"/>
            <a:chOff x="12008227" y="2023167"/>
            <a:chExt cx="5181907" cy="4991996"/>
          </a:xfrm>
        </p:grpSpPr>
        <p:pic>
          <p:nvPicPr>
            <p:cNvPr id="21" name="圖片 20">
              <a:extLst>
                <a:ext uri="{FF2B5EF4-FFF2-40B4-BE49-F238E27FC236}">
                  <a16:creationId xmlns:a16="http://schemas.microsoft.com/office/drawing/2014/main" id="{F44AA370-0A5E-4DEF-AB50-7C756971EB6D}"/>
                </a:ext>
              </a:extLst>
            </p:cNvPr>
            <p:cNvPicPr>
              <a:picLocks noChangeAspect="1"/>
            </p:cNvPicPr>
            <p:nvPr/>
          </p:nvPicPr>
          <p:blipFill>
            <a:blip r:embed="rId2"/>
            <a:stretch>
              <a:fillRect/>
            </a:stretch>
          </p:blipFill>
          <p:spPr>
            <a:xfrm>
              <a:off x="12425910" y="2102751"/>
              <a:ext cx="4439426" cy="4912412"/>
            </a:xfrm>
            <a:prstGeom prst="rect">
              <a:avLst/>
            </a:prstGeom>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B0B54992-7105-4933-881E-B41A1F3D94A0}"/>
                    </a:ext>
                  </a:extLst>
                </p:cNvPr>
                <p:cNvSpPr/>
                <p:nvPr/>
              </p:nvSpPr>
              <p:spPr>
                <a:xfrm>
                  <a:off x="15525960" y="3708590"/>
                  <a:ext cx="166417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sSub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𝑾</m:t>
                            </m:r>
                          </m:e>
                          <m:sub>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𝟕𝟖𝟒</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𝟏𝟎𝟎𝟎</m:t>
                            </m:r>
                          </m:sub>
                        </m:sSub>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2" name="矩形 21">
                  <a:extLst>
                    <a:ext uri="{FF2B5EF4-FFF2-40B4-BE49-F238E27FC236}">
                      <a16:creationId xmlns:a16="http://schemas.microsoft.com/office/drawing/2014/main" id="{B0B54992-7105-4933-881E-B41A1F3D94A0}"/>
                    </a:ext>
                  </a:extLst>
                </p:cNvPr>
                <p:cNvSpPr>
                  <a:spLocks noRot="1" noChangeAspect="1" noMove="1" noResize="1" noEditPoints="1" noAdjustHandles="1" noChangeArrowheads="1" noChangeShapeType="1" noTextEdit="1"/>
                </p:cNvSpPr>
                <p:nvPr/>
              </p:nvSpPr>
              <p:spPr>
                <a:xfrm>
                  <a:off x="15525960" y="3708590"/>
                  <a:ext cx="1664174" cy="461665"/>
                </a:xfrm>
                <a:prstGeom prst="rect">
                  <a:avLst/>
                </a:prstGeom>
                <a:blipFill>
                  <a:blip r:embed="rId3"/>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491B728E-60E6-4EFF-B032-1DD4A10EAA0C}"/>
                    </a:ext>
                  </a:extLst>
                </p:cNvPr>
                <p:cNvSpPr/>
                <p:nvPr/>
              </p:nvSpPr>
              <p:spPr>
                <a:xfrm>
                  <a:off x="15622809" y="5314428"/>
                  <a:ext cx="152952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sSub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𝑾</m:t>
                            </m:r>
                          </m:e>
                          <m:sub>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𝟏𝟎𝟎𝟎</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𝟏𝟎</m:t>
                            </m:r>
                          </m:sub>
                        </m:sSub>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3" name="矩形 22">
                  <a:extLst>
                    <a:ext uri="{FF2B5EF4-FFF2-40B4-BE49-F238E27FC236}">
                      <a16:creationId xmlns:a16="http://schemas.microsoft.com/office/drawing/2014/main" id="{491B728E-60E6-4EFF-B032-1DD4A10EAA0C}"/>
                    </a:ext>
                  </a:extLst>
                </p:cNvPr>
                <p:cNvSpPr>
                  <a:spLocks noRot="1" noChangeAspect="1" noMove="1" noResize="1" noEditPoints="1" noAdjustHandles="1" noChangeArrowheads="1" noChangeShapeType="1" noTextEdit="1"/>
                </p:cNvSpPr>
                <p:nvPr/>
              </p:nvSpPr>
              <p:spPr>
                <a:xfrm>
                  <a:off x="15622809" y="5314428"/>
                  <a:ext cx="1529521" cy="461665"/>
                </a:xfrm>
                <a:prstGeom prst="rect">
                  <a:avLst/>
                </a:prstGeom>
                <a:blipFill>
                  <a:blip r:embed="rId4"/>
                  <a:stretch>
                    <a:fillRect b="-2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D0AB15CA-1195-470A-9CC9-D32797C6FD26}"/>
                    </a:ext>
                  </a:extLst>
                </p:cNvPr>
                <p:cNvSpPr/>
                <p:nvPr/>
              </p:nvSpPr>
              <p:spPr>
                <a:xfrm>
                  <a:off x="12840839" y="2913506"/>
                  <a:ext cx="42351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𝒙</m:t>
                        </m:r>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17" name="矩形 16">
                  <a:extLst>
                    <a:ext uri="{FF2B5EF4-FFF2-40B4-BE49-F238E27FC236}">
                      <a16:creationId xmlns:a16="http://schemas.microsoft.com/office/drawing/2014/main" id="{AACE62E6-6E90-4682-8734-D5F851C97B7D}"/>
                    </a:ext>
                  </a:extLst>
                </p:cNvPr>
                <p:cNvSpPr>
                  <a:spLocks noRot="1" noChangeAspect="1" noMove="1" noResize="1" noEditPoints="1" noAdjustHandles="1" noChangeArrowheads="1" noChangeShapeType="1" noTextEdit="1"/>
                </p:cNvSpPr>
                <p:nvPr/>
              </p:nvSpPr>
              <p:spPr>
                <a:xfrm>
                  <a:off x="12840839" y="2913506"/>
                  <a:ext cx="423513"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684D1ED0-273A-41C8-B8E4-51015AA6BD72}"/>
                    </a:ext>
                  </a:extLst>
                </p:cNvPr>
                <p:cNvSpPr/>
                <p:nvPr/>
              </p:nvSpPr>
              <p:spPr>
                <a:xfrm>
                  <a:off x="12533745" y="6079493"/>
                  <a:ext cx="42992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acc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𝒚</m:t>
                            </m:r>
                          </m:e>
                        </m:acc>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18" name="矩形 17">
                  <a:extLst>
                    <a:ext uri="{FF2B5EF4-FFF2-40B4-BE49-F238E27FC236}">
                      <a16:creationId xmlns:a16="http://schemas.microsoft.com/office/drawing/2014/main" id="{F2CE5E89-3149-4511-A0FE-97AE625FD7AB}"/>
                    </a:ext>
                  </a:extLst>
                </p:cNvPr>
                <p:cNvSpPr>
                  <a:spLocks noRot="1" noChangeAspect="1" noMove="1" noResize="1" noEditPoints="1" noAdjustHandles="1" noChangeArrowheads="1" noChangeShapeType="1" noTextEdit="1"/>
                </p:cNvSpPr>
                <p:nvPr/>
              </p:nvSpPr>
              <p:spPr>
                <a:xfrm>
                  <a:off x="12533745" y="6079493"/>
                  <a:ext cx="429926" cy="461665"/>
                </a:xfrm>
                <a:prstGeom prst="rect">
                  <a:avLst/>
                </a:prstGeom>
                <a:blipFill>
                  <a:blip r:embed="rId6"/>
                  <a:stretch>
                    <a:fillRect t="-5263" r="-12857" b="-105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B9FED1D4-97BF-4E24-AA0E-36955C511AB3}"/>
                    </a:ext>
                  </a:extLst>
                </p:cNvPr>
                <p:cNvSpPr/>
                <p:nvPr/>
              </p:nvSpPr>
              <p:spPr>
                <a:xfrm>
                  <a:off x="12008227" y="4516190"/>
                  <a:ext cx="4395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𝒉</m:t>
                        </m:r>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19" name="矩形 18">
                  <a:extLst>
                    <a:ext uri="{FF2B5EF4-FFF2-40B4-BE49-F238E27FC236}">
                      <a16:creationId xmlns:a16="http://schemas.microsoft.com/office/drawing/2014/main" id="{62211DC0-7671-4676-9A2C-495C38B4766E}"/>
                    </a:ext>
                  </a:extLst>
                </p:cNvPr>
                <p:cNvSpPr>
                  <a:spLocks noRot="1" noChangeAspect="1" noMove="1" noResize="1" noEditPoints="1" noAdjustHandles="1" noChangeArrowheads="1" noChangeShapeType="1" noTextEdit="1"/>
                </p:cNvSpPr>
                <p:nvPr/>
              </p:nvSpPr>
              <p:spPr>
                <a:xfrm>
                  <a:off x="12008227" y="4516190"/>
                  <a:ext cx="439543" cy="461665"/>
                </a:xfrm>
                <a:prstGeom prst="rect">
                  <a:avLst/>
                </a:prstGeom>
                <a:blipFill>
                  <a:blip r:embed="rId7"/>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D3AF3660-5BD5-4D35-90CD-F48C5BF01466}"/>
                </a:ext>
              </a:extLst>
            </p:cNvPr>
            <p:cNvSpPr txBox="1"/>
            <p:nvPr/>
          </p:nvSpPr>
          <p:spPr>
            <a:xfrm>
              <a:off x="14671155" y="2023167"/>
              <a:ext cx="190330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28</a:t>
              </a:r>
              <a:r>
                <a:rPr kumimoji="0" lang="en-US" altLang="zh-TW" sz="240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sym typeface="Symbol" panose="05050102010706020507" pitchFamily="18" charset="2"/>
                </a:rPr>
                <a:t></a:t>
              </a:r>
              <a:r>
                <a:rPr kumimoji="0" lang="en-US" altLang="zh-TW" sz="240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28 pixels</a:t>
              </a:r>
              <a:endParaRPr kumimoji="0" lang="zh-TW" altLang="en-US" sz="240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p:pic>
          <p:nvPicPr>
            <p:cNvPr id="28" name="圖片 27">
              <a:extLst>
                <a:ext uri="{FF2B5EF4-FFF2-40B4-BE49-F238E27FC236}">
                  <a16:creationId xmlns:a16="http://schemas.microsoft.com/office/drawing/2014/main" id="{E63B0CD8-BF8E-4864-BD70-175431FA19DA}"/>
                </a:ext>
              </a:extLst>
            </p:cNvPr>
            <p:cNvPicPr>
              <a:picLocks noChangeAspect="1"/>
            </p:cNvPicPr>
            <p:nvPr/>
          </p:nvPicPr>
          <p:blipFill>
            <a:blip r:embed="rId8"/>
            <a:stretch>
              <a:fillRect/>
            </a:stretch>
          </p:blipFill>
          <p:spPr>
            <a:xfrm>
              <a:off x="13861607" y="2089304"/>
              <a:ext cx="784016" cy="773127"/>
            </a:xfrm>
            <a:prstGeom prst="rect">
              <a:avLst/>
            </a:prstGeom>
          </p:spPr>
        </p:pic>
      </p:grpSp>
    </p:spTree>
    <p:extLst>
      <p:ext uri="{BB962C8B-B14F-4D97-AF65-F5344CB8AC3E}">
        <p14:creationId xmlns:p14="http://schemas.microsoft.com/office/powerpoint/2010/main" val="23697518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A456283-C745-4DF2-98ED-DBD4476BFFAB}"/>
              </a:ext>
            </a:extLst>
          </p:cNvPr>
          <p:cNvSpPr>
            <a:spLocks noGrp="1"/>
          </p:cNvSpPr>
          <p:nvPr>
            <p:ph type="sldNum" sz="quarter" idx="12"/>
          </p:nvPr>
        </p:nvSpPr>
        <p:spPr/>
        <p:txBody>
          <a:bodyPr/>
          <a:lstStyle/>
          <a:p>
            <a:fld id="{19B12225-5612-419B-A8D5-4B8EEE4C217E}" type="slidenum">
              <a:rPr lang="en-US" smtClean="0"/>
              <a:pPr/>
              <a:t>20</a:t>
            </a:fld>
            <a:endParaRPr lang="en-US"/>
          </a:p>
        </p:txBody>
      </p:sp>
      <p:pic>
        <p:nvPicPr>
          <p:cNvPr id="3" name="圖片 2">
            <a:extLst>
              <a:ext uri="{FF2B5EF4-FFF2-40B4-BE49-F238E27FC236}">
                <a16:creationId xmlns:a16="http://schemas.microsoft.com/office/drawing/2014/main" id="{0DFC5229-D350-4611-B401-D20C56D9FFAA}"/>
              </a:ext>
            </a:extLst>
          </p:cNvPr>
          <p:cNvPicPr>
            <a:picLocks noChangeAspect="1"/>
          </p:cNvPicPr>
          <p:nvPr/>
        </p:nvPicPr>
        <p:blipFill>
          <a:blip r:embed="rId2"/>
          <a:stretch>
            <a:fillRect/>
          </a:stretch>
        </p:blipFill>
        <p:spPr>
          <a:xfrm>
            <a:off x="364331" y="457200"/>
            <a:ext cx="16779816" cy="7620000"/>
          </a:xfrm>
          <a:prstGeom prst="rect">
            <a:avLst/>
          </a:prstGeom>
        </p:spPr>
      </p:pic>
      <p:cxnSp>
        <p:nvCxnSpPr>
          <p:cNvPr id="4" name="直線單箭頭接點 3">
            <a:extLst>
              <a:ext uri="{FF2B5EF4-FFF2-40B4-BE49-F238E27FC236}">
                <a16:creationId xmlns:a16="http://schemas.microsoft.com/office/drawing/2014/main" id="{D88E84A0-2988-4864-99DC-B25C4FD9716F}"/>
              </a:ext>
            </a:extLst>
          </p:cNvPr>
          <p:cNvCxnSpPr/>
          <p:nvPr/>
        </p:nvCxnSpPr>
        <p:spPr>
          <a:xfrm flipH="1">
            <a:off x="10893376" y="6140824"/>
            <a:ext cx="609600" cy="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5" name="直線單箭頭接點 4">
            <a:extLst>
              <a:ext uri="{FF2B5EF4-FFF2-40B4-BE49-F238E27FC236}">
                <a16:creationId xmlns:a16="http://schemas.microsoft.com/office/drawing/2014/main" id="{35F64137-ECA8-4360-AB70-AE40CB7A3903}"/>
              </a:ext>
            </a:extLst>
          </p:cNvPr>
          <p:cNvCxnSpPr/>
          <p:nvPr/>
        </p:nvCxnSpPr>
        <p:spPr>
          <a:xfrm flipH="1">
            <a:off x="9485919" y="4876800"/>
            <a:ext cx="609600" cy="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6" name="矩形 5"/>
          <p:cNvSpPr/>
          <p:nvPr/>
        </p:nvSpPr>
        <p:spPr>
          <a:xfrm>
            <a:off x="11870531" y="5826861"/>
            <a:ext cx="1905000" cy="523220"/>
          </a:xfrm>
          <a:prstGeom prst="rect">
            <a:avLst/>
          </a:prstGeom>
        </p:spPr>
        <p:txBody>
          <a:bodyPr wrap="square">
            <a:spAutoFit/>
          </a:bodyPr>
          <a:lstStyle/>
          <a:p>
            <a:r>
              <a:rPr lang="en-US" altLang="zh-TW" sz="2800" dirty="0">
                <a:solidFill>
                  <a:srgbClr val="FF0000"/>
                </a:solidFill>
                <a:latin typeface="Calibri" panose="020F0502020204030204" pitchFamily="34" charset="0"/>
                <a:cs typeface="Calibri" panose="020F0502020204030204" pitchFamily="34" charset="0"/>
              </a:rPr>
              <a:t>// </a:t>
            </a:r>
            <a:r>
              <a:rPr lang="en-US" altLang="zh-TW" sz="2800" dirty="0" err="1">
                <a:solidFill>
                  <a:srgbClr val="FF0000"/>
                </a:solidFill>
                <a:latin typeface="Calibri" panose="020F0502020204030204" pitchFamily="34" charset="0"/>
                <a:cs typeface="Calibri" panose="020F0502020204030204" pitchFamily="34" charset="0"/>
              </a:rPr>
              <a:t>RMSProp</a:t>
            </a:r>
            <a:r>
              <a:rPr lang="en-US" altLang="zh-TW" sz="2800" dirty="0">
                <a:latin typeface="Calibri" panose="020F0502020204030204" pitchFamily="34" charset="0"/>
                <a:cs typeface="Calibri" panose="020F0502020204030204" pitchFamily="34" charset="0"/>
              </a:rPr>
              <a:t> </a:t>
            </a:r>
            <a:endParaRPr lang="zh-TW" altLang="en-US" sz="2800" dirty="0"/>
          </a:p>
        </p:txBody>
      </p:sp>
      <p:sp>
        <p:nvSpPr>
          <p:cNvPr id="7" name="矩形 6"/>
          <p:cNvSpPr/>
          <p:nvPr/>
        </p:nvSpPr>
        <p:spPr>
          <a:xfrm>
            <a:off x="10304966" y="4568315"/>
            <a:ext cx="4080166" cy="523220"/>
          </a:xfrm>
          <a:prstGeom prst="rect">
            <a:avLst/>
          </a:prstGeom>
        </p:spPr>
        <p:txBody>
          <a:bodyPr wrap="square">
            <a:spAutoFit/>
          </a:bodyPr>
          <a:lstStyle/>
          <a:p>
            <a:r>
              <a:rPr lang="en-US" altLang="zh-TW" sz="2800" dirty="0">
                <a:solidFill>
                  <a:srgbClr val="FF0000"/>
                </a:solidFill>
                <a:latin typeface="Calibri" panose="020F0502020204030204" pitchFamily="34" charset="0"/>
                <a:cs typeface="Calibri" panose="020F0502020204030204" pitchFamily="34" charset="0"/>
              </a:rPr>
              <a:t>// include a momentum</a:t>
            </a:r>
            <a:r>
              <a:rPr lang="en-US" altLang="zh-TW" sz="2800" dirty="0">
                <a:latin typeface="Calibri" panose="020F0502020204030204" pitchFamily="34" charset="0"/>
                <a:cs typeface="Calibri" panose="020F0502020204030204" pitchFamily="34" charset="0"/>
              </a:rPr>
              <a:t> </a:t>
            </a:r>
            <a:endParaRPr lang="zh-TW" altLang="en-US" sz="2800" dirty="0"/>
          </a:p>
        </p:txBody>
      </p:sp>
      <p:sp>
        <p:nvSpPr>
          <p:cNvPr id="8" name="矩形 7"/>
          <p:cNvSpPr/>
          <p:nvPr/>
        </p:nvSpPr>
        <p:spPr>
          <a:xfrm>
            <a:off x="8275483" y="7529550"/>
            <a:ext cx="4080166" cy="523220"/>
          </a:xfrm>
          <a:prstGeom prst="rect">
            <a:avLst/>
          </a:prstGeom>
        </p:spPr>
        <p:txBody>
          <a:bodyPr wrap="square">
            <a:spAutoFit/>
          </a:bodyPr>
          <a:lstStyle/>
          <a:p>
            <a:r>
              <a:rPr lang="en-US" altLang="zh-TW" sz="2800" dirty="0">
                <a:solidFill>
                  <a:srgbClr val="FF0000"/>
                </a:solidFill>
                <a:latin typeface="Calibri" panose="020F0502020204030204" pitchFamily="34" charset="0"/>
                <a:cs typeface="Calibri" panose="020F0502020204030204" pitchFamily="34" charset="0"/>
              </a:rPr>
              <a:t>// include a momentum</a:t>
            </a:r>
            <a:r>
              <a:rPr lang="en-US" altLang="zh-TW" sz="2800" dirty="0">
                <a:latin typeface="Calibri" panose="020F0502020204030204" pitchFamily="34" charset="0"/>
                <a:cs typeface="Calibri" panose="020F0502020204030204" pitchFamily="34" charset="0"/>
              </a:rPr>
              <a:t> </a:t>
            </a:r>
            <a:endParaRPr lang="zh-TW" altLang="en-US" sz="2800" dirty="0"/>
          </a:p>
        </p:txBody>
      </p:sp>
      <p:cxnSp>
        <p:nvCxnSpPr>
          <p:cNvPr id="9" name="直線單箭頭接點 8">
            <a:extLst>
              <a:ext uri="{FF2B5EF4-FFF2-40B4-BE49-F238E27FC236}">
                <a16:creationId xmlns:a16="http://schemas.microsoft.com/office/drawing/2014/main" id="{35F64137-ECA8-4360-AB70-AE40CB7A3903}"/>
              </a:ext>
            </a:extLst>
          </p:cNvPr>
          <p:cNvCxnSpPr/>
          <p:nvPr/>
        </p:nvCxnSpPr>
        <p:spPr>
          <a:xfrm flipH="1" flipV="1">
            <a:off x="8199285" y="6848920"/>
            <a:ext cx="242246" cy="65620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3861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11CD7-4C18-4017-8672-D6E9F0633DC1}"/>
              </a:ext>
            </a:extLst>
          </p:cNvPr>
          <p:cNvSpPr>
            <a:spLocks noGrp="1"/>
          </p:cNvSpPr>
          <p:nvPr>
            <p:ph type="title"/>
          </p:nvPr>
        </p:nvSpPr>
        <p:spPr/>
        <p:txBody>
          <a:bodyPr/>
          <a:lstStyle/>
          <a:p>
            <a:r>
              <a:rPr lang="en-US" altLang="zh-TW" sz="6600" b="0" dirty="0">
                <a:solidFill>
                  <a:srgbClr val="000000"/>
                </a:solidFill>
                <a:latin typeface="Calibri" panose="020F0502020204030204" pitchFamily="34" charset="0"/>
                <a:cs typeface="Calibri" panose="020F0502020204030204" pitchFamily="34" charset="0"/>
              </a:rPr>
              <a:t>Adaptive Moments (Adam)</a:t>
            </a:r>
            <a:endParaRPr lang="zh-TW" altLang="en-US" b="0" dirty="0">
              <a:latin typeface="Calibri" panose="020F0502020204030204" pitchFamily="34" charset="0"/>
              <a:cs typeface="Calibri" panose="020F0502020204030204" pitchFamily="34" charset="0"/>
            </a:endParaRPr>
          </a:p>
        </p:txBody>
      </p:sp>
      <p:sp>
        <p:nvSpPr>
          <p:cNvPr id="3" name="投影片編號版面配置區 2">
            <a:extLst>
              <a:ext uri="{FF2B5EF4-FFF2-40B4-BE49-F238E27FC236}">
                <a16:creationId xmlns:a16="http://schemas.microsoft.com/office/drawing/2014/main" id="{A722E6F3-3B78-4FB9-8BAE-CEF33943DE6F}"/>
              </a:ext>
            </a:extLst>
          </p:cNvPr>
          <p:cNvSpPr>
            <a:spLocks noGrp="1"/>
          </p:cNvSpPr>
          <p:nvPr>
            <p:ph type="sldNum" sz="quarter" idx="12"/>
          </p:nvPr>
        </p:nvSpPr>
        <p:spPr/>
        <p:txBody>
          <a:bodyPr/>
          <a:lstStyle/>
          <a:p>
            <a:fld id="{19B12225-5612-419B-A8D5-4B8EEE4C217E}" type="slidenum">
              <a:rPr lang="en-US" smtClean="0"/>
              <a:pPr/>
              <a:t>21</a:t>
            </a:fld>
            <a:endParaRPr lang="en-US"/>
          </a:p>
        </p:txBody>
      </p:sp>
      <p:sp>
        <p:nvSpPr>
          <p:cNvPr id="4" name="矩形 3">
            <a:extLst>
              <a:ext uri="{FF2B5EF4-FFF2-40B4-BE49-F238E27FC236}">
                <a16:creationId xmlns:a16="http://schemas.microsoft.com/office/drawing/2014/main" id="{FF6A1C95-E7EE-4DC1-B422-D103B910393C}"/>
              </a:ext>
            </a:extLst>
          </p:cNvPr>
          <p:cNvSpPr/>
          <p:nvPr/>
        </p:nvSpPr>
        <p:spPr>
          <a:xfrm>
            <a:off x="554831" y="1502883"/>
            <a:ext cx="16230600" cy="7971413"/>
          </a:xfrm>
          <a:prstGeom prst="rect">
            <a:avLst/>
          </a:prstGeom>
        </p:spPr>
        <p:txBody>
          <a:bodyPr wrap="square">
            <a:spAutoFit/>
          </a:bodyPr>
          <a:lstStyle/>
          <a:p>
            <a:pPr marL="457200" indent="-457200">
              <a:buFont typeface="Arial" panose="020B0604020202020204" pitchFamily="34" charset="0"/>
              <a:buChar char="•"/>
            </a:pPr>
            <a:r>
              <a:rPr lang="en-US" altLang="zh-TW" sz="3600" b="1" dirty="0">
                <a:solidFill>
                  <a:srgbClr val="000000"/>
                </a:solidFill>
                <a:latin typeface="Calibri" panose="020F0502020204030204" pitchFamily="34" charset="0"/>
                <a:cs typeface="Calibri" panose="020F0502020204030204" pitchFamily="34" charset="0"/>
              </a:rPr>
              <a:t>Adam </a:t>
            </a:r>
            <a:r>
              <a:rPr lang="en-US" altLang="zh-TW" sz="3600" dirty="0">
                <a:solidFill>
                  <a:srgbClr val="000000"/>
                </a:solidFill>
                <a:latin typeface="Calibri" panose="020F0502020204030204" pitchFamily="34" charset="0"/>
                <a:cs typeface="Calibri" panose="020F0502020204030204" pitchFamily="34" charset="0"/>
              </a:rPr>
              <a:t>(adaptive moments)</a:t>
            </a:r>
            <a:r>
              <a:rPr lang="en-US" altLang="zh-TW" sz="3600" b="1" dirty="0">
                <a:solidFill>
                  <a:srgbClr val="000000"/>
                </a:solidFill>
                <a:latin typeface="Calibri" panose="020F0502020204030204" pitchFamily="34" charset="0"/>
                <a:cs typeface="Calibri" panose="020F0502020204030204" pitchFamily="34" charset="0"/>
              </a:rPr>
              <a:t> </a:t>
            </a:r>
            <a:r>
              <a:rPr lang="en-US" altLang="zh-TW" sz="3600" dirty="0">
                <a:solidFill>
                  <a:srgbClr val="000000"/>
                </a:solidFill>
                <a:latin typeface="Calibri" panose="020F0502020204030204" pitchFamily="34" charset="0"/>
                <a:cs typeface="Calibri" panose="020F0502020204030204" pitchFamily="34" charset="0"/>
              </a:rPr>
              <a:t>perhaps best seen as a variant on the </a:t>
            </a:r>
            <a:r>
              <a:rPr lang="en-US" altLang="zh-TW" sz="3600" dirty="0">
                <a:solidFill>
                  <a:srgbClr val="FF0000"/>
                </a:solidFill>
                <a:latin typeface="Calibri" panose="020F0502020204030204" pitchFamily="34" charset="0"/>
                <a:cs typeface="Calibri" panose="020F0502020204030204" pitchFamily="34" charset="0"/>
              </a:rPr>
              <a:t>combination</a:t>
            </a:r>
            <a:r>
              <a:rPr lang="en-US" altLang="zh-TW" sz="3600" dirty="0">
                <a:solidFill>
                  <a:srgbClr val="000000"/>
                </a:solidFill>
                <a:latin typeface="Calibri" panose="020F0502020204030204" pitchFamily="34" charset="0"/>
                <a:cs typeface="Calibri" panose="020F0502020204030204" pitchFamily="34" charset="0"/>
              </a:rPr>
              <a:t> of </a:t>
            </a:r>
            <a:r>
              <a:rPr lang="en-US" altLang="zh-TW" sz="3600" dirty="0" err="1">
                <a:solidFill>
                  <a:srgbClr val="FF0000"/>
                </a:solidFill>
                <a:latin typeface="Calibri" panose="020F0502020204030204" pitchFamily="34" charset="0"/>
                <a:cs typeface="Calibri" panose="020F0502020204030204" pitchFamily="34" charset="0"/>
              </a:rPr>
              <a:t>RMSProp</a:t>
            </a:r>
            <a:r>
              <a:rPr lang="en-US" altLang="zh-TW" sz="3600" dirty="0">
                <a:solidFill>
                  <a:srgbClr val="FF0000"/>
                </a:solidFill>
                <a:latin typeface="Calibri" panose="020F0502020204030204" pitchFamily="34" charset="0"/>
                <a:cs typeface="Calibri" panose="020F0502020204030204" pitchFamily="34" charset="0"/>
              </a:rPr>
              <a:t> and momentum with a few important distinctions</a:t>
            </a:r>
            <a:r>
              <a:rPr lang="en-US" altLang="zh-TW" sz="3600" dirty="0">
                <a:solidFill>
                  <a:srgbClr val="000000"/>
                </a:solidFill>
                <a:latin typeface="Calibri" panose="020F0502020204030204" pitchFamily="34" charset="0"/>
                <a:cs typeface="Calibri" panose="020F0502020204030204" pitchFamily="34" charset="0"/>
              </a:rPr>
              <a:t>. </a:t>
            </a:r>
          </a:p>
          <a:p>
            <a:pPr marL="914400" lvl="1" indent="-457200">
              <a:buFont typeface="Wingdings" panose="05000000000000000000" pitchFamily="2" charset="2"/>
              <a:buChar char="ü"/>
            </a:pPr>
            <a:r>
              <a:rPr lang="en-US" altLang="zh-TW" sz="3200" dirty="0">
                <a:solidFill>
                  <a:srgbClr val="000000"/>
                </a:solidFill>
                <a:latin typeface="Calibri" panose="020F0502020204030204" pitchFamily="34" charset="0"/>
                <a:cs typeface="Calibri" panose="020F0502020204030204" pitchFamily="34" charset="0"/>
              </a:rPr>
              <a:t>First, in Adam, </a:t>
            </a:r>
            <a:r>
              <a:rPr lang="en-US" altLang="zh-TW" sz="3200" dirty="0">
                <a:solidFill>
                  <a:srgbClr val="FF0000"/>
                </a:solidFill>
                <a:latin typeface="Calibri" panose="020F0502020204030204" pitchFamily="34" charset="0"/>
                <a:cs typeface="Calibri" panose="020F0502020204030204" pitchFamily="34" charset="0"/>
              </a:rPr>
              <a:t>momentum</a:t>
            </a:r>
            <a:r>
              <a:rPr lang="en-US" altLang="zh-TW" sz="3200" dirty="0">
                <a:solidFill>
                  <a:srgbClr val="000000"/>
                </a:solidFill>
                <a:latin typeface="Calibri" panose="020F0502020204030204" pitchFamily="34" charset="0"/>
                <a:cs typeface="Calibri" panose="020F0502020204030204" pitchFamily="34" charset="0"/>
              </a:rPr>
              <a:t> is incorporated directly as an estimate of the </a:t>
            </a:r>
            <a:r>
              <a:rPr lang="en-US" altLang="zh-TW" sz="3200" dirty="0">
                <a:solidFill>
                  <a:srgbClr val="FF0000"/>
                </a:solidFill>
                <a:latin typeface="Calibri" panose="020F0502020204030204" pitchFamily="34" charset="0"/>
                <a:cs typeface="Calibri" panose="020F0502020204030204" pitchFamily="34" charset="0"/>
              </a:rPr>
              <a:t>first order moment </a:t>
            </a:r>
            <a:r>
              <a:rPr lang="en-US" altLang="zh-TW" sz="3200" dirty="0">
                <a:solidFill>
                  <a:srgbClr val="000000"/>
                </a:solidFill>
                <a:latin typeface="Calibri" panose="020F0502020204030204" pitchFamily="34" charset="0"/>
                <a:cs typeface="Calibri" panose="020F0502020204030204" pitchFamily="34" charset="0"/>
              </a:rPr>
              <a:t>(with exponential weighting) of the gradient. The most straightforward way to add momentum to </a:t>
            </a:r>
            <a:r>
              <a:rPr lang="en-US" altLang="zh-TW" sz="3200" dirty="0" err="1">
                <a:solidFill>
                  <a:srgbClr val="000000"/>
                </a:solidFill>
                <a:latin typeface="Calibri" panose="020F0502020204030204" pitchFamily="34" charset="0"/>
                <a:cs typeface="Calibri" panose="020F0502020204030204" pitchFamily="34" charset="0"/>
              </a:rPr>
              <a:t>RMSProp</a:t>
            </a:r>
            <a:r>
              <a:rPr lang="en-US" altLang="zh-TW" sz="3200" dirty="0">
                <a:solidFill>
                  <a:srgbClr val="000000"/>
                </a:solidFill>
                <a:latin typeface="Calibri" panose="020F0502020204030204" pitchFamily="34" charset="0"/>
                <a:cs typeface="Calibri" panose="020F0502020204030204" pitchFamily="34" charset="0"/>
              </a:rPr>
              <a:t> is to apply momentum to the rescaled gradients. The use of momentum in combination with rescaling does not have a clear theoretical motivation. </a:t>
            </a:r>
          </a:p>
          <a:p>
            <a:pPr marL="914400" lvl="1" indent="-457200">
              <a:buFont typeface="Wingdings" panose="05000000000000000000" pitchFamily="2" charset="2"/>
              <a:buChar char="ü"/>
            </a:pPr>
            <a:r>
              <a:rPr lang="en-US" altLang="zh-TW" sz="3200" dirty="0">
                <a:solidFill>
                  <a:srgbClr val="000000"/>
                </a:solidFill>
                <a:latin typeface="Calibri" panose="020F0502020204030204" pitchFamily="34" charset="0"/>
                <a:cs typeface="Calibri" panose="020F0502020204030204" pitchFamily="34" charset="0"/>
              </a:rPr>
              <a:t>Second, Adam includes </a:t>
            </a:r>
            <a:r>
              <a:rPr lang="en-US" altLang="zh-TW" sz="3200" dirty="0">
                <a:solidFill>
                  <a:srgbClr val="FF0000"/>
                </a:solidFill>
                <a:latin typeface="Calibri" panose="020F0502020204030204" pitchFamily="34" charset="0"/>
                <a:cs typeface="Calibri" panose="020F0502020204030204" pitchFamily="34" charset="0"/>
              </a:rPr>
              <a:t>bias corrections </a:t>
            </a:r>
            <a:r>
              <a:rPr lang="en-US" altLang="zh-TW" sz="3200" dirty="0">
                <a:latin typeface="Calibri" panose="020F0502020204030204" pitchFamily="34" charset="0"/>
                <a:cs typeface="Calibri" panose="020F0502020204030204" pitchFamily="34" charset="0"/>
              </a:rPr>
              <a:t>to the estimates of both the first-order moments (the momentum term) and the (</a:t>
            </a:r>
            <a:r>
              <a:rPr lang="en-US" altLang="zh-TW" sz="3200" dirty="0" err="1">
                <a:latin typeface="Calibri" panose="020F0502020204030204" pitchFamily="34" charset="0"/>
                <a:cs typeface="Calibri" panose="020F0502020204030204" pitchFamily="34" charset="0"/>
              </a:rPr>
              <a:t>uncentered</a:t>
            </a:r>
            <a:r>
              <a:rPr lang="en-US" altLang="zh-TW" sz="3200" dirty="0">
                <a:latin typeface="Calibri" panose="020F0502020204030204" pitchFamily="34" charset="0"/>
                <a:cs typeface="Calibri" panose="020F0502020204030204" pitchFamily="34" charset="0"/>
              </a:rPr>
              <a:t>) second-order moments to </a:t>
            </a:r>
            <a:r>
              <a:rPr lang="en-US" altLang="zh-TW" sz="3200" dirty="0">
                <a:solidFill>
                  <a:srgbClr val="FF0000"/>
                </a:solidFill>
                <a:latin typeface="Calibri" panose="020F0502020204030204" pitchFamily="34" charset="0"/>
                <a:cs typeface="Calibri" panose="020F0502020204030204" pitchFamily="34" charset="0"/>
              </a:rPr>
              <a:t>account for their initialization at the origin</a:t>
            </a:r>
            <a:r>
              <a:rPr lang="en-US" altLang="zh-TW" sz="3200" dirty="0">
                <a:latin typeface="Calibri" panose="020F0502020204030204" pitchFamily="34" charset="0"/>
                <a:cs typeface="Calibri" panose="020F0502020204030204" pitchFamily="34" charset="0"/>
              </a:rPr>
              <a:t> (see algorithm 8.7). </a:t>
            </a:r>
          </a:p>
          <a:p>
            <a:pPr marL="914400" lvl="1" indent="-457200">
              <a:buFont typeface="Wingdings" panose="05000000000000000000" pitchFamily="2" charset="2"/>
              <a:buChar char="ü"/>
            </a:pPr>
            <a:r>
              <a:rPr lang="en-US" altLang="zh-TW" sz="3200" dirty="0" err="1">
                <a:latin typeface="Calibri" panose="020F0502020204030204" pitchFamily="34" charset="0"/>
                <a:cs typeface="Calibri" panose="020F0502020204030204" pitchFamily="34" charset="0"/>
              </a:rPr>
              <a:t>RMSProp</a:t>
            </a:r>
            <a:r>
              <a:rPr lang="en-US" altLang="zh-TW" sz="3200" dirty="0">
                <a:latin typeface="Calibri" panose="020F0502020204030204" pitchFamily="34" charset="0"/>
                <a:cs typeface="Calibri" panose="020F0502020204030204" pitchFamily="34" charset="0"/>
              </a:rPr>
              <a:t> also incorporates an estimate of the (</a:t>
            </a:r>
            <a:r>
              <a:rPr lang="en-US" altLang="zh-TW" sz="3200" dirty="0" err="1">
                <a:latin typeface="Calibri" panose="020F0502020204030204" pitchFamily="34" charset="0"/>
                <a:cs typeface="Calibri" panose="020F0502020204030204" pitchFamily="34" charset="0"/>
              </a:rPr>
              <a:t>uncentered</a:t>
            </a:r>
            <a:r>
              <a:rPr lang="en-US" altLang="zh-TW" sz="3200" dirty="0">
                <a:latin typeface="Calibri" panose="020F0502020204030204" pitchFamily="34" charset="0"/>
                <a:cs typeface="Calibri" panose="020F0502020204030204" pitchFamily="34" charset="0"/>
              </a:rPr>
              <a:t>) second-order moment, however it lacks the correction factor. Thus, unlike in Adam, the </a:t>
            </a:r>
            <a:r>
              <a:rPr lang="en-US" altLang="zh-TW" sz="3200" dirty="0" err="1">
                <a:latin typeface="Calibri" panose="020F0502020204030204" pitchFamily="34" charset="0"/>
                <a:cs typeface="Calibri" panose="020F0502020204030204" pitchFamily="34" charset="0"/>
              </a:rPr>
              <a:t>RMSProp</a:t>
            </a:r>
            <a:r>
              <a:rPr lang="en-US" altLang="zh-TW" sz="3200" dirty="0">
                <a:latin typeface="Calibri" panose="020F0502020204030204" pitchFamily="34" charset="0"/>
                <a:cs typeface="Calibri" panose="020F0502020204030204" pitchFamily="34" charset="0"/>
              </a:rPr>
              <a:t> second-order moment estimate </a:t>
            </a:r>
            <a:r>
              <a:rPr lang="en-US" altLang="zh-TW" sz="3200" dirty="0">
                <a:solidFill>
                  <a:srgbClr val="FF0000"/>
                </a:solidFill>
                <a:latin typeface="Calibri" panose="020F0502020204030204" pitchFamily="34" charset="0"/>
                <a:cs typeface="Calibri" panose="020F0502020204030204" pitchFamily="34" charset="0"/>
              </a:rPr>
              <a:t>may have high bias early in training</a:t>
            </a:r>
            <a:r>
              <a:rPr lang="en-US" altLang="zh-TW" sz="3200" dirty="0">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altLang="zh-TW" sz="3600" dirty="0">
                <a:latin typeface="Calibri" panose="020F0502020204030204" pitchFamily="34" charset="0"/>
                <a:cs typeface="Calibri" panose="020F0502020204030204" pitchFamily="34" charset="0"/>
              </a:rPr>
              <a:t>Adam is generally regarded as being fairly </a:t>
            </a:r>
            <a:r>
              <a:rPr lang="en-US" altLang="zh-TW" sz="3600" dirty="0">
                <a:solidFill>
                  <a:srgbClr val="FF0000"/>
                </a:solidFill>
                <a:latin typeface="Calibri" panose="020F0502020204030204" pitchFamily="34" charset="0"/>
                <a:cs typeface="Calibri" panose="020F0502020204030204" pitchFamily="34" charset="0"/>
              </a:rPr>
              <a:t>robust</a:t>
            </a:r>
            <a:r>
              <a:rPr lang="en-US" altLang="zh-TW" sz="3600" dirty="0">
                <a:latin typeface="Calibri" panose="020F0502020204030204" pitchFamily="34" charset="0"/>
                <a:cs typeface="Calibri" panose="020F0502020204030204" pitchFamily="34" charset="0"/>
              </a:rPr>
              <a:t> to the choice of </a:t>
            </a:r>
            <a:r>
              <a:rPr lang="en-US" altLang="zh-TW" sz="3600" dirty="0" err="1">
                <a:latin typeface="Calibri" panose="020F0502020204030204" pitchFamily="34" charset="0"/>
                <a:cs typeface="Calibri" panose="020F0502020204030204" pitchFamily="34" charset="0"/>
              </a:rPr>
              <a:t>hyperparameters</a:t>
            </a:r>
            <a:r>
              <a:rPr lang="en-US" altLang="zh-TW" sz="3600" dirty="0">
                <a:latin typeface="Calibri" panose="020F0502020204030204" pitchFamily="34" charset="0"/>
                <a:cs typeface="Calibri" panose="020F0502020204030204" pitchFamily="34" charset="0"/>
              </a:rPr>
              <a:t>, though the learning rate sometimes needs to be changed from the suggested </a:t>
            </a:r>
            <a:r>
              <a:rPr lang="en-US" altLang="zh-TW" sz="3600" dirty="0">
                <a:solidFill>
                  <a:srgbClr val="FF0000"/>
                </a:solidFill>
                <a:latin typeface="Calibri" panose="020F0502020204030204" pitchFamily="34" charset="0"/>
                <a:cs typeface="Calibri" panose="020F0502020204030204" pitchFamily="34" charset="0"/>
              </a:rPr>
              <a:t>default (0.001). </a:t>
            </a:r>
            <a:r>
              <a:rPr lang="en-US" altLang="zh-TW" sz="3600" dirty="0">
                <a:latin typeface="Calibri" panose="020F0502020204030204" pitchFamily="34" charset="0"/>
                <a:cs typeface="Calibri" panose="020F0502020204030204" pitchFamily="34" charset="0"/>
              </a:rPr>
              <a:t>You can generally leave it there.</a:t>
            </a:r>
            <a:endParaRPr lang="zh-TW" alt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5692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16B18FE-7AAC-4B6F-9FA1-798F5031D7C1}"/>
              </a:ext>
            </a:extLst>
          </p:cNvPr>
          <p:cNvSpPr>
            <a:spLocks noGrp="1"/>
          </p:cNvSpPr>
          <p:nvPr>
            <p:ph type="sldNum" sz="quarter" idx="12"/>
          </p:nvPr>
        </p:nvSpPr>
        <p:spPr/>
        <p:txBody>
          <a:bodyPr/>
          <a:lstStyle/>
          <a:p>
            <a:fld id="{19B12225-5612-419B-A8D5-4B8EEE4C217E}" type="slidenum">
              <a:rPr lang="en-US" smtClean="0"/>
              <a:pPr/>
              <a:t>22</a:t>
            </a:fld>
            <a:endParaRPr lang="en-US"/>
          </a:p>
        </p:txBody>
      </p:sp>
      <p:pic>
        <p:nvPicPr>
          <p:cNvPr id="3" name="圖片 2">
            <a:extLst>
              <a:ext uri="{FF2B5EF4-FFF2-40B4-BE49-F238E27FC236}">
                <a16:creationId xmlns:a16="http://schemas.microsoft.com/office/drawing/2014/main" id="{D3E7A918-938D-4960-900B-7D9B37557A61}"/>
              </a:ext>
            </a:extLst>
          </p:cNvPr>
          <p:cNvPicPr>
            <a:picLocks noChangeAspect="1"/>
          </p:cNvPicPr>
          <p:nvPr/>
        </p:nvPicPr>
        <p:blipFill>
          <a:blip r:embed="rId2"/>
          <a:stretch>
            <a:fillRect/>
          </a:stretch>
        </p:blipFill>
        <p:spPr>
          <a:xfrm>
            <a:off x="821531" y="74021"/>
            <a:ext cx="13487400" cy="9601201"/>
          </a:xfrm>
          <a:prstGeom prst="rect">
            <a:avLst/>
          </a:prstGeom>
        </p:spPr>
      </p:pic>
      <p:cxnSp>
        <p:nvCxnSpPr>
          <p:cNvPr id="4" name="直線單箭頭接點 3">
            <a:extLst>
              <a:ext uri="{FF2B5EF4-FFF2-40B4-BE49-F238E27FC236}">
                <a16:creationId xmlns:a16="http://schemas.microsoft.com/office/drawing/2014/main" id="{D2B42AD5-9D30-4AB9-AA4D-63CAA8B1862C}"/>
              </a:ext>
            </a:extLst>
          </p:cNvPr>
          <p:cNvCxnSpPr/>
          <p:nvPr/>
        </p:nvCxnSpPr>
        <p:spPr>
          <a:xfrm flipH="1">
            <a:off x="11668825" y="6580094"/>
            <a:ext cx="609600" cy="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5" name="直線單箭頭接點 4">
            <a:extLst>
              <a:ext uri="{FF2B5EF4-FFF2-40B4-BE49-F238E27FC236}">
                <a16:creationId xmlns:a16="http://schemas.microsoft.com/office/drawing/2014/main" id="{6BE32CB7-DC60-45AA-8C79-51F7C71E4C5E}"/>
              </a:ext>
            </a:extLst>
          </p:cNvPr>
          <p:cNvCxnSpPr/>
          <p:nvPr/>
        </p:nvCxnSpPr>
        <p:spPr>
          <a:xfrm flipH="1">
            <a:off x="12775966" y="7010400"/>
            <a:ext cx="609600" cy="0"/>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8" name="直線接點 7">
            <a:extLst>
              <a:ext uri="{FF2B5EF4-FFF2-40B4-BE49-F238E27FC236}">
                <a16:creationId xmlns:a16="http://schemas.microsoft.com/office/drawing/2014/main" id="{09BF6B68-6936-4D19-92C8-55F50BBF964F}"/>
              </a:ext>
            </a:extLst>
          </p:cNvPr>
          <p:cNvCxnSpPr/>
          <p:nvPr/>
        </p:nvCxnSpPr>
        <p:spPr>
          <a:xfrm>
            <a:off x="4098130" y="6715300"/>
            <a:ext cx="20880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9" name="直線接點 8">
            <a:extLst>
              <a:ext uri="{FF2B5EF4-FFF2-40B4-BE49-F238E27FC236}">
                <a16:creationId xmlns:a16="http://schemas.microsoft.com/office/drawing/2014/main" id="{1384879B-28F7-4319-AC13-B90E6238597F}"/>
              </a:ext>
            </a:extLst>
          </p:cNvPr>
          <p:cNvCxnSpPr/>
          <p:nvPr/>
        </p:nvCxnSpPr>
        <p:spPr>
          <a:xfrm>
            <a:off x="4098131" y="7162800"/>
            <a:ext cx="25200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 name="直線接點 9">
            <a:extLst>
              <a:ext uri="{FF2B5EF4-FFF2-40B4-BE49-F238E27FC236}">
                <a16:creationId xmlns:a16="http://schemas.microsoft.com/office/drawing/2014/main" id="{DBA7802D-C39D-4C43-8577-21659E4A58AA}"/>
              </a:ext>
            </a:extLst>
          </p:cNvPr>
          <p:cNvCxnSpPr/>
          <p:nvPr/>
        </p:nvCxnSpPr>
        <p:spPr>
          <a:xfrm>
            <a:off x="10968606" y="6808125"/>
            <a:ext cx="4320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568D9A5B-50A3-41B4-943F-717931427310}"/>
              </a:ext>
            </a:extLst>
          </p:cNvPr>
          <p:cNvCxnSpPr/>
          <p:nvPr/>
        </p:nvCxnSpPr>
        <p:spPr>
          <a:xfrm>
            <a:off x="11515966" y="7265325"/>
            <a:ext cx="9360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pic>
        <p:nvPicPr>
          <p:cNvPr id="6" name="圖片 5">
            <a:extLst>
              <a:ext uri="{FF2B5EF4-FFF2-40B4-BE49-F238E27FC236}">
                <a16:creationId xmlns:a16="http://schemas.microsoft.com/office/drawing/2014/main" id="{97431E95-A556-48C1-9CC8-2934D49BFC8E}"/>
              </a:ext>
            </a:extLst>
          </p:cNvPr>
          <p:cNvPicPr>
            <a:picLocks noChangeAspect="1"/>
          </p:cNvPicPr>
          <p:nvPr/>
        </p:nvPicPr>
        <p:blipFill>
          <a:blip r:embed="rId3"/>
          <a:stretch>
            <a:fillRect/>
          </a:stretch>
        </p:blipFill>
        <p:spPr>
          <a:xfrm>
            <a:off x="14080331" y="8077200"/>
            <a:ext cx="2628900" cy="600075"/>
          </a:xfrm>
          <a:prstGeom prst="rect">
            <a:avLst/>
          </a:prstGeom>
          <a:ln w="25400">
            <a:solidFill>
              <a:srgbClr val="FF0000"/>
            </a:solidFill>
          </a:ln>
        </p:spPr>
      </p:pic>
      <p:sp>
        <p:nvSpPr>
          <p:cNvPr id="12" name="文字方塊 11">
            <a:extLst>
              <a:ext uri="{FF2B5EF4-FFF2-40B4-BE49-F238E27FC236}">
                <a16:creationId xmlns:a16="http://schemas.microsoft.com/office/drawing/2014/main" id="{E1795B74-7E80-409C-AB4B-0DF72BFE1896}"/>
              </a:ext>
            </a:extLst>
          </p:cNvPr>
          <p:cNvSpPr txBox="1"/>
          <p:nvPr/>
        </p:nvSpPr>
        <p:spPr>
          <a:xfrm>
            <a:off x="9773179" y="7438259"/>
            <a:ext cx="3791292" cy="584775"/>
          </a:xfrm>
          <a:prstGeom prst="rect">
            <a:avLst/>
          </a:prstGeom>
          <a:noFill/>
        </p:spPr>
        <p:txBody>
          <a:bodyPr wrap="square">
            <a:spAutoFit/>
          </a:bodyPr>
          <a:lstStyle/>
          <a:p>
            <a:r>
              <a:rPr lang="en-US" altLang="zh-TW" sz="3200">
                <a:solidFill>
                  <a:srgbClr val="FF0000"/>
                </a:solidFill>
                <a:latin typeface="Calibri" panose="020F0502020204030204" pitchFamily="34" charset="0"/>
                <a:cs typeface="Calibri" panose="020F0502020204030204" pitchFamily="34" charset="0"/>
              </a:rPr>
              <a:t>// adaptive moments</a:t>
            </a:r>
            <a:endParaRPr lang="zh-TW" altLang="en-US" sz="3200">
              <a:solidFill>
                <a:srgbClr val="FF0000"/>
              </a:solidFill>
            </a:endParaRPr>
          </a:p>
        </p:txBody>
      </p:sp>
      <p:sp>
        <p:nvSpPr>
          <p:cNvPr id="7" name="矩形 6"/>
          <p:cNvSpPr/>
          <p:nvPr/>
        </p:nvSpPr>
        <p:spPr>
          <a:xfrm>
            <a:off x="12314839" y="6242473"/>
            <a:ext cx="1659750" cy="461665"/>
          </a:xfrm>
          <a:prstGeom prst="rect">
            <a:avLst/>
          </a:prstGeom>
        </p:spPr>
        <p:txBody>
          <a:bodyPr wrap="none">
            <a:spAutoFit/>
          </a:bodyPr>
          <a:lstStyle/>
          <a:p>
            <a:r>
              <a:rPr lang="en-US" altLang="zh-TW" sz="2400" dirty="0">
                <a:solidFill>
                  <a:srgbClr val="FF0000"/>
                </a:solidFill>
                <a:latin typeface="Calibri" panose="020F0502020204030204" pitchFamily="34" charset="0"/>
                <a:cs typeface="Calibri" panose="020F0502020204030204" pitchFamily="34" charset="0"/>
              </a:rPr>
              <a:t>momentum</a:t>
            </a:r>
            <a:endParaRPr lang="zh-TW" altLang="en-US" sz="2400" dirty="0"/>
          </a:p>
        </p:txBody>
      </p:sp>
      <p:sp>
        <p:nvSpPr>
          <p:cNvPr id="13" name="矩形 12"/>
          <p:cNvSpPr/>
          <p:nvPr/>
        </p:nvSpPr>
        <p:spPr>
          <a:xfrm>
            <a:off x="6750174" y="9189196"/>
            <a:ext cx="2581732" cy="400110"/>
          </a:xfrm>
          <a:prstGeom prst="rect">
            <a:avLst/>
          </a:prstGeom>
        </p:spPr>
        <p:txBody>
          <a:bodyPr wrap="none">
            <a:spAutoFit/>
          </a:bodyPr>
          <a:lstStyle/>
          <a:p>
            <a:r>
              <a:rPr lang="en-US" altLang="zh-TW" sz="2000" dirty="0">
                <a:solidFill>
                  <a:srgbClr val="FF0000"/>
                </a:solidFill>
                <a:latin typeface="Calibri" panose="020F0502020204030204" pitchFamily="34" charset="0"/>
                <a:cs typeface="Calibri" panose="020F0502020204030204" pitchFamily="34" charset="0"/>
              </a:rPr>
              <a:t># </a:t>
            </a:r>
            <a:r>
              <a:rPr lang="en-US" altLang="zh-TW" sz="2000" dirty="0" smtClean="0">
                <a:solidFill>
                  <a:srgbClr val="FF0000"/>
                </a:solidFill>
                <a:latin typeface="Calibri" panose="020F0502020204030204" pitchFamily="34" charset="0"/>
                <a:cs typeface="Calibri" panose="020F0502020204030204" pitchFamily="34" charset="0"/>
              </a:rPr>
              <a:t>decrease </a:t>
            </a:r>
            <a:r>
              <a:rPr lang="en-US" altLang="zh-TW" sz="2000" dirty="0">
                <a:solidFill>
                  <a:srgbClr val="FF0000"/>
                </a:solidFill>
                <a:latin typeface="Calibri" panose="020F0502020204030204" pitchFamily="34" charset="0"/>
                <a:cs typeface="Calibri" panose="020F0502020204030204" pitchFamily="34" charset="0"/>
              </a:rPr>
              <a:t>with large g</a:t>
            </a:r>
          </a:p>
        </p:txBody>
      </p:sp>
      <p:cxnSp>
        <p:nvCxnSpPr>
          <p:cNvPr id="14" name="直線單箭頭接點 13">
            <a:extLst>
              <a:ext uri="{FF2B5EF4-FFF2-40B4-BE49-F238E27FC236}">
                <a16:creationId xmlns:a16="http://schemas.microsoft.com/office/drawing/2014/main" id="{D2B42AD5-9D30-4AB9-AA4D-63CAA8B1862C}"/>
              </a:ext>
            </a:extLst>
          </p:cNvPr>
          <p:cNvCxnSpPr/>
          <p:nvPr/>
        </p:nvCxnSpPr>
        <p:spPr>
          <a:xfrm flipH="1" flipV="1">
            <a:off x="6511701" y="8915400"/>
            <a:ext cx="238473" cy="273796"/>
          </a:xfrm>
          <a:prstGeom prst="straightConnector1">
            <a:avLst/>
          </a:prstGeom>
          <a:ln w="50800">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18" name="矩形 17"/>
          <p:cNvSpPr/>
          <p:nvPr/>
        </p:nvSpPr>
        <p:spPr>
          <a:xfrm>
            <a:off x="13411201" y="6800918"/>
            <a:ext cx="1465786" cy="369332"/>
          </a:xfrm>
          <a:prstGeom prst="rect">
            <a:avLst/>
          </a:prstGeom>
        </p:spPr>
        <p:txBody>
          <a:bodyPr wrap="none">
            <a:spAutoFit/>
          </a:bodyPr>
          <a:lstStyle/>
          <a:p>
            <a:r>
              <a:rPr lang="en-US" altLang="zh-TW" dirty="0">
                <a:solidFill>
                  <a:srgbClr val="FF0000"/>
                </a:solidFill>
              </a:rPr>
              <a:t>l</a:t>
            </a:r>
            <a:r>
              <a:rPr lang="en-US" altLang="zh-TW" dirty="0" smtClean="0">
                <a:solidFill>
                  <a:srgbClr val="FF0000"/>
                </a:solidFill>
              </a:rPr>
              <a:t>ike </a:t>
            </a:r>
            <a:r>
              <a:rPr lang="en-US" altLang="zh-TW" dirty="0" err="1" smtClean="0">
                <a:solidFill>
                  <a:srgbClr val="FF0000"/>
                </a:solidFill>
              </a:rPr>
              <a:t>RMSProp</a:t>
            </a:r>
            <a:endParaRPr lang="zh-TW" altLang="en-US" dirty="0"/>
          </a:p>
        </p:txBody>
      </p:sp>
    </p:spTree>
    <p:extLst>
      <p:ext uri="{BB962C8B-B14F-4D97-AF65-F5344CB8AC3E}">
        <p14:creationId xmlns:p14="http://schemas.microsoft.com/office/powerpoint/2010/main" val="8252065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59B123-5CD8-4B4B-8371-91822A182036}"/>
              </a:ext>
            </a:extLst>
          </p:cNvPr>
          <p:cNvSpPr>
            <a:spLocks noGrp="1"/>
          </p:cNvSpPr>
          <p:nvPr>
            <p:ph type="title"/>
          </p:nvPr>
        </p:nvSpPr>
        <p:spPr/>
        <p:txBody>
          <a:bodyPr/>
          <a:lstStyle/>
          <a:p>
            <a:r>
              <a:rPr lang="en-US" altLang="zh-TW" sz="6000"/>
              <a:t>Batch Normalization</a:t>
            </a:r>
            <a:endParaRPr lang="zh-TW" altLang="en-US"/>
          </a:p>
        </p:txBody>
      </p:sp>
      <p:sp>
        <p:nvSpPr>
          <p:cNvPr id="3" name="投影片編號版面配置區 2">
            <a:extLst>
              <a:ext uri="{FF2B5EF4-FFF2-40B4-BE49-F238E27FC236}">
                <a16:creationId xmlns:a16="http://schemas.microsoft.com/office/drawing/2014/main" id="{B2223A74-9D6B-4830-B728-E37A5BBC89D9}"/>
              </a:ext>
            </a:extLst>
          </p:cNvPr>
          <p:cNvSpPr>
            <a:spLocks noGrp="1"/>
          </p:cNvSpPr>
          <p:nvPr>
            <p:ph type="sldNum" sz="quarter" idx="12"/>
          </p:nvPr>
        </p:nvSpPr>
        <p:spPr/>
        <p:txBody>
          <a:bodyPr/>
          <a:lstStyle/>
          <a:p>
            <a:fld id="{19B12225-5612-419B-A8D5-4B8EEE4C217E}" type="slidenum">
              <a:rPr lang="en-US" smtClean="0"/>
              <a:pPr/>
              <a:t>23</a:t>
            </a:fld>
            <a:endParaRPr lang="en-US"/>
          </a:p>
        </p:txBody>
      </p:sp>
      <p:pic>
        <p:nvPicPr>
          <p:cNvPr id="12290" name="Picture 2" descr="ãbatch normalizationãçåçæå°çµæ">
            <a:extLst>
              <a:ext uri="{FF2B5EF4-FFF2-40B4-BE49-F238E27FC236}">
                <a16:creationId xmlns:a16="http://schemas.microsoft.com/office/drawing/2014/main" id="{69A93028-0914-47CA-A153-3AAB45EB0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16" y="4501433"/>
            <a:ext cx="8229600" cy="478222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ãbatch normalizationãçåçæå°çµæ">
            <a:extLst>
              <a:ext uri="{FF2B5EF4-FFF2-40B4-BE49-F238E27FC236}">
                <a16:creationId xmlns:a16="http://schemas.microsoft.com/office/drawing/2014/main" id="{7F61957C-6678-408B-BA1D-C5191519F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885" y="4196039"/>
            <a:ext cx="7632315" cy="545165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FA170D1-EB02-47F1-A00A-39C29BDB9424}"/>
              </a:ext>
            </a:extLst>
          </p:cNvPr>
          <p:cNvSpPr/>
          <p:nvPr/>
        </p:nvSpPr>
        <p:spPr>
          <a:xfrm>
            <a:off x="585031" y="1431151"/>
            <a:ext cx="16314699" cy="3046988"/>
          </a:xfrm>
          <a:prstGeom prst="rect">
            <a:avLst/>
          </a:prstGeom>
        </p:spPr>
        <p:txBody>
          <a:bodyPr wrap="square">
            <a:spAutoFit/>
          </a:bodyPr>
          <a:lstStyle/>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One of the </a:t>
            </a:r>
            <a:r>
              <a:rPr lang="en-US" altLang="zh-TW" sz="3200" dirty="0">
                <a:solidFill>
                  <a:srgbClr val="FF0000"/>
                </a:solidFill>
                <a:latin typeface="Calibri" panose="020F0502020204030204" pitchFamily="34" charset="0"/>
                <a:cs typeface="Calibri" panose="020F0502020204030204" pitchFamily="34" charset="0"/>
              </a:rPr>
              <a:t>most exciting </a:t>
            </a:r>
            <a:r>
              <a:rPr lang="en-US" altLang="zh-TW" sz="3200" dirty="0">
                <a:latin typeface="Calibri" panose="020F0502020204030204" pitchFamily="34" charset="0"/>
                <a:cs typeface="Calibri" panose="020F0502020204030204" pitchFamily="34" charset="0"/>
              </a:rPr>
              <a:t>recent innovations in optimizing deep neural networks and it is actually not an optimization algorithm at all.</a:t>
            </a:r>
          </a:p>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A technique for improving the </a:t>
            </a:r>
            <a:r>
              <a:rPr lang="en-US" altLang="zh-TW" sz="3200" dirty="0">
                <a:solidFill>
                  <a:srgbClr val="FF0000"/>
                </a:solidFill>
                <a:latin typeface="Calibri" panose="020F0502020204030204" pitchFamily="34" charset="0"/>
                <a:cs typeface="Calibri" panose="020F0502020204030204" pitchFamily="34" charset="0"/>
              </a:rPr>
              <a:t>speed</a:t>
            </a:r>
            <a:r>
              <a:rPr lang="en-US" altLang="zh-TW" sz="3200" dirty="0">
                <a:latin typeface="Calibri" panose="020F0502020204030204" pitchFamily="34" charset="0"/>
                <a:cs typeface="Calibri" panose="020F0502020204030204" pitchFamily="34" charset="0"/>
              </a:rPr>
              <a:t>, </a:t>
            </a:r>
            <a:r>
              <a:rPr lang="en-US" altLang="zh-TW" sz="3200" dirty="0">
                <a:solidFill>
                  <a:srgbClr val="FF0000"/>
                </a:solidFill>
                <a:latin typeface="Calibri" panose="020F0502020204030204" pitchFamily="34" charset="0"/>
                <a:cs typeface="Calibri" panose="020F0502020204030204" pitchFamily="34" charset="0"/>
              </a:rPr>
              <a:t>performance</a:t>
            </a:r>
            <a:r>
              <a:rPr lang="en-US" altLang="zh-TW" sz="3200" dirty="0">
                <a:latin typeface="Calibri" panose="020F0502020204030204" pitchFamily="34" charset="0"/>
                <a:cs typeface="Calibri" panose="020F0502020204030204" pitchFamily="34" charset="0"/>
              </a:rPr>
              <a:t>, and </a:t>
            </a:r>
            <a:r>
              <a:rPr lang="en-US" altLang="zh-TW" sz="3200" dirty="0">
                <a:solidFill>
                  <a:srgbClr val="FF0000"/>
                </a:solidFill>
                <a:latin typeface="Calibri" panose="020F0502020204030204" pitchFamily="34" charset="0"/>
                <a:cs typeface="Calibri" panose="020F0502020204030204" pitchFamily="34" charset="0"/>
              </a:rPr>
              <a:t>stability</a:t>
            </a:r>
            <a:r>
              <a:rPr lang="en-US" altLang="zh-TW" sz="3200" dirty="0">
                <a:latin typeface="Calibri" panose="020F0502020204030204" pitchFamily="34" charset="0"/>
                <a:cs typeface="Calibri" panose="020F0502020204030204" pitchFamily="34" charset="0"/>
              </a:rPr>
              <a:t> of ANN. </a:t>
            </a:r>
          </a:p>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It is used to normalize the input layer by </a:t>
            </a:r>
            <a:r>
              <a:rPr lang="en-US" altLang="zh-TW" sz="3200" dirty="0">
                <a:solidFill>
                  <a:srgbClr val="FF0000"/>
                </a:solidFill>
                <a:latin typeface="Calibri" panose="020F0502020204030204" pitchFamily="34" charset="0"/>
                <a:cs typeface="Calibri" panose="020F0502020204030204" pitchFamily="34" charset="0"/>
              </a:rPr>
              <a:t>adjusting and scaling the activations</a:t>
            </a:r>
            <a:r>
              <a:rPr lang="en-US" altLang="zh-TW"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Provides an elegant way of </a:t>
            </a:r>
            <a:r>
              <a:rPr lang="en-US" altLang="zh-TW" sz="3200" dirty="0">
                <a:solidFill>
                  <a:srgbClr val="FF0000"/>
                </a:solidFill>
                <a:latin typeface="Calibri" panose="020F0502020204030204" pitchFamily="34" charset="0"/>
                <a:cs typeface="Calibri" panose="020F0502020204030204" pitchFamily="34" charset="0"/>
              </a:rPr>
              <a:t>reparametrizing</a:t>
            </a:r>
            <a:r>
              <a:rPr lang="en-US" altLang="zh-TW" sz="3200" dirty="0">
                <a:latin typeface="Calibri" panose="020F0502020204030204" pitchFamily="34" charset="0"/>
                <a:cs typeface="Calibri" panose="020F0502020204030204" pitchFamily="34" charset="0"/>
              </a:rPr>
              <a:t> almost any deep network.</a:t>
            </a:r>
          </a:p>
          <a:p>
            <a:pPr marL="457200" indent="-457200">
              <a:buFont typeface="Arial" panose="020B0604020202020204" pitchFamily="34" charset="0"/>
              <a:buChar char="•"/>
            </a:pPr>
            <a:r>
              <a:rPr lang="en-US" altLang="zh-TW" sz="3200" dirty="0">
                <a:latin typeface="Calibri" panose="020F0502020204030204" pitchFamily="34" charset="0"/>
                <a:cs typeface="Calibri" panose="020F0502020204030204" pitchFamily="34" charset="0"/>
              </a:rPr>
              <a:t>Can be applied to </a:t>
            </a:r>
            <a:r>
              <a:rPr lang="en-US" altLang="zh-TW" sz="3200" dirty="0">
                <a:solidFill>
                  <a:srgbClr val="FF0000"/>
                </a:solidFill>
                <a:latin typeface="Calibri" panose="020F0502020204030204" pitchFamily="34" charset="0"/>
                <a:cs typeface="Calibri" panose="020F0502020204030204" pitchFamily="34" charset="0"/>
              </a:rPr>
              <a:t>any</a:t>
            </a:r>
            <a:r>
              <a:rPr lang="en-US" altLang="zh-TW" sz="3200" dirty="0">
                <a:latin typeface="Calibri" panose="020F0502020204030204" pitchFamily="34" charset="0"/>
                <a:cs typeface="Calibri" panose="020F0502020204030204" pitchFamily="34" charset="0"/>
              </a:rPr>
              <a:t> </a:t>
            </a:r>
            <a:r>
              <a:rPr lang="en-US" altLang="zh-TW" sz="3200" dirty="0">
                <a:solidFill>
                  <a:srgbClr val="FF0000"/>
                </a:solidFill>
                <a:latin typeface="Calibri" panose="020F0502020204030204" pitchFamily="34" charset="0"/>
                <a:cs typeface="Calibri" panose="020F0502020204030204" pitchFamily="34" charset="0"/>
              </a:rPr>
              <a:t>input</a:t>
            </a:r>
            <a:r>
              <a:rPr lang="en-US" altLang="zh-TW" sz="3200" dirty="0">
                <a:latin typeface="Calibri" panose="020F0502020204030204" pitchFamily="34" charset="0"/>
                <a:cs typeface="Calibri" panose="020F0502020204030204" pitchFamily="34" charset="0"/>
              </a:rPr>
              <a:t> or </a:t>
            </a:r>
            <a:r>
              <a:rPr lang="en-US" altLang="zh-TW" sz="3200" dirty="0">
                <a:solidFill>
                  <a:srgbClr val="FF0000"/>
                </a:solidFill>
                <a:latin typeface="Calibri" panose="020F0502020204030204" pitchFamily="34" charset="0"/>
                <a:cs typeface="Calibri" panose="020F0502020204030204" pitchFamily="34" charset="0"/>
              </a:rPr>
              <a:t>hidden</a:t>
            </a:r>
            <a:r>
              <a:rPr lang="en-US" altLang="zh-TW" sz="3200" dirty="0">
                <a:latin typeface="Calibri" panose="020F0502020204030204" pitchFamily="34" charset="0"/>
                <a:cs typeface="Calibri" panose="020F0502020204030204" pitchFamily="34" charset="0"/>
              </a:rPr>
              <a:t> layer in a network.</a:t>
            </a:r>
            <a:endParaRPr lang="zh-TW" altLang="en-US" sz="3200" dirty="0">
              <a:latin typeface="Calibri" panose="020F0502020204030204" pitchFamily="34" charset="0"/>
              <a:cs typeface="Calibri" panose="020F0502020204030204" pitchFamily="34" charset="0"/>
            </a:endParaRPr>
          </a:p>
        </p:txBody>
      </p:sp>
      <p:sp>
        <p:nvSpPr>
          <p:cNvPr id="4" name="文字方塊 3"/>
          <p:cNvSpPr txBox="1"/>
          <p:nvPr/>
        </p:nvSpPr>
        <p:spPr>
          <a:xfrm>
            <a:off x="4246248" y="8867800"/>
            <a:ext cx="4660516" cy="646331"/>
          </a:xfrm>
          <a:prstGeom prst="rect">
            <a:avLst/>
          </a:prstGeom>
          <a:noFill/>
        </p:spPr>
        <p:txBody>
          <a:bodyPr wrap="square" rtlCol="0">
            <a:spAutoFit/>
          </a:bodyPr>
          <a:lstStyle/>
          <a:p>
            <a:r>
              <a:rPr lang="en-US" altLang="zh-TW" dirty="0" smtClean="0">
                <a:solidFill>
                  <a:srgbClr val="FF0000"/>
                </a:solidFill>
                <a:latin typeface="Arial" pitchFamily="34" charset="0"/>
                <a:cs typeface="Arial" pitchFamily="34" charset="0"/>
              </a:rPr>
              <a:t>Without batch normalization, the outputs of hidden layers could be very large or small.</a:t>
            </a:r>
            <a:endParaRPr lang="zh-TW" altLang="en-US" dirty="0" smtClean="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0932720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EDDE03-3423-4DAA-BEAC-8C24B7C71280}"/>
              </a:ext>
            </a:extLst>
          </p:cNvPr>
          <p:cNvSpPr>
            <a:spLocks noGrp="1"/>
          </p:cNvSpPr>
          <p:nvPr>
            <p:ph type="title"/>
          </p:nvPr>
        </p:nvSpPr>
        <p:spPr/>
        <p:txBody>
          <a:bodyPr/>
          <a:lstStyle/>
          <a:p>
            <a:r>
              <a:rPr lang="en-US" altLang="zh-TW" sz="6600"/>
              <a:t>Problem with Value Update</a:t>
            </a:r>
            <a:endParaRPr lang="zh-TW" altLang="en-US"/>
          </a:p>
        </p:txBody>
      </p:sp>
      <p:sp>
        <p:nvSpPr>
          <p:cNvPr id="3" name="投影片編號版面配置區 2">
            <a:extLst>
              <a:ext uri="{FF2B5EF4-FFF2-40B4-BE49-F238E27FC236}">
                <a16:creationId xmlns:a16="http://schemas.microsoft.com/office/drawing/2014/main" id="{CC885ACC-DD7E-493D-BC07-C6C2D55B0ECE}"/>
              </a:ext>
            </a:extLst>
          </p:cNvPr>
          <p:cNvSpPr>
            <a:spLocks noGrp="1"/>
          </p:cNvSpPr>
          <p:nvPr>
            <p:ph type="sldNum" sz="quarter" idx="12"/>
          </p:nvPr>
        </p:nvSpPr>
        <p:spPr/>
        <p:txBody>
          <a:bodyPr/>
          <a:lstStyle/>
          <a:p>
            <a:fld id="{19B12225-5612-419B-A8D5-4B8EEE4C217E}" type="slidenum">
              <a:rPr lang="en-US" smtClean="0"/>
              <a:pPr/>
              <a:t>24</a:t>
            </a:fld>
            <a:endParaRPr lang="en-US"/>
          </a:p>
        </p:txBody>
      </p:sp>
      <p:sp>
        <p:nvSpPr>
          <p:cNvPr id="4" name="矩形 3">
            <a:extLst>
              <a:ext uri="{FF2B5EF4-FFF2-40B4-BE49-F238E27FC236}">
                <a16:creationId xmlns:a16="http://schemas.microsoft.com/office/drawing/2014/main" id="{0AC1E63D-F2A6-4DBD-95CF-0FA8BF47325F}"/>
              </a:ext>
            </a:extLst>
          </p:cNvPr>
          <p:cNvSpPr/>
          <p:nvPr/>
        </p:nvSpPr>
        <p:spPr>
          <a:xfrm>
            <a:off x="723814" y="1676400"/>
            <a:ext cx="15892633" cy="3539430"/>
          </a:xfrm>
          <a:prstGeom prst="rect">
            <a:avLst/>
          </a:prstGeom>
        </p:spPr>
        <p:txBody>
          <a:bodyPr wrap="square">
            <a:spAutoFit/>
          </a:bodyPr>
          <a:lstStyle/>
          <a:p>
            <a:pPr marL="457200" indent="-457200">
              <a:buFont typeface="Arial" panose="020B0604020202020204" pitchFamily="34" charset="0"/>
              <a:buChar char="•"/>
            </a:pPr>
            <a:r>
              <a:rPr lang="en-US" altLang="zh-TW" sz="2800">
                <a:latin typeface="Calibri" panose="020F0502020204030204" pitchFamily="34" charset="0"/>
                <a:cs typeface="Calibri" panose="020F0502020204030204" pitchFamily="34" charset="0"/>
              </a:rPr>
              <a:t>Very deep models involve the composition of several functions or layers. The gradient tells how to update each parameter, under the assumption that the </a:t>
            </a:r>
            <a:r>
              <a:rPr lang="en-US" altLang="zh-TW" sz="2800">
                <a:solidFill>
                  <a:srgbClr val="FF0000"/>
                </a:solidFill>
                <a:latin typeface="Calibri" panose="020F0502020204030204" pitchFamily="34" charset="0"/>
                <a:cs typeface="Calibri" panose="020F0502020204030204" pitchFamily="34" charset="0"/>
              </a:rPr>
              <a:t>other layers do not change</a:t>
            </a:r>
            <a:r>
              <a:rPr lang="en-US" altLang="zh-TW" sz="2800">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altLang="zh-TW" sz="2800">
                <a:latin typeface="Calibri" panose="020F0502020204030204" pitchFamily="34" charset="0"/>
                <a:cs typeface="Calibri" panose="020F0502020204030204" pitchFamily="34" charset="0"/>
              </a:rPr>
              <a:t>In practice, we update all of the layers </a:t>
            </a:r>
            <a:r>
              <a:rPr lang="en-US" altLang="zh-TW" sz="2800">
                <a:solidFill>
                  <a:srgbClr val="FF0000"/>
                </a:solidFill>
                <a:latin typeface="Calibri" panose="020F0502020204030204" pitchFamily="34" charset="0"/>
                <a:cs typeface="Calibri" panose="020F0502020204030204" pitchFamily="34" charset="0"/>
              </a:rPr>
              <a:t>simultaneously</a:t>
            </a:r>
            <a:r>
              <a:rPr lang="en-US" altLang="zh-TW" sz="280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altLang="zh-TW" sz="2800">
                <a:latin typeface="Calibri" panose="020F0502020204030204" pitchFamily="34" charset="0"/>
                <a:cs typeface="Calibri" panose="020F0502020204030204" pitchFamily="34" charset="0"/>
              </a:rPr>
              <a:t>When we make the update, unexpected results can happen because many functions composed together are </a:t>
            </a:r>
            <a:r>
              <a:rPr lang="en-US" altLang="zh-TW" sz="2800">
                <a:solidFill>
                  <a:srgbClr val="FF0000"/>
                </a:solidFill>
                <a:latin typeface="Calibri" panose="020F0502020204030204" pitchFamily="34" charset="0"/>
                <a:cs typeface="Calibri" panose="020F0502020204030204" pitchFamily="34" charset="0"/>
              </a:rPr>
              <a:t>changed simultaneously</a:t>
            </a:r>
            <a:r>
              <a:rPr lang="en-US" altLang="zh-TW" sz="2800">
                <a:latin typeface="Calibri" panose="020F0502020204030204" pitchFamily="34" charset="0"/>
                <a:cs typeface="Calibri" panose="020F0502020204030204" pitchFamily="34" charset="0"/>
              </a:rPr>
              <a:t>, using updates that were computed under the assumption that the other functions remain constant.</a:t>
            </a:r>
          </a:p>
          <a:p>
            <a:pPr marL="457200" indent="-457200">
              <a:buFont typeface="Arial" panose="020B0604020202020204" pitchFamily="34" charset="0"/>
              <a:buChar char="•"/>
            </a:pPr>
            <a:r>
              <a:rPr lang="en-US" altLang="zh-TW" sz="2800">
                <a:latin typeface="Calibri" panose="020F0502020204030204" pitchFamily="34" charset="0"/>
                <a:cs typeface="Calibri" panose="020F0502020204030204" pitchFamily="34" charset="0"/>
              </a:rPr>
              <a:t>Suppose we have a deep neural network that has only one unit per layer and does not use an activation function at each hidden layer.</a:t>
            </a:r>
            <a:endParaRPr lang="zh-TW" altLang="en-US" sz="2800">
              <a:latin typeface="Calibri" panose="020F0502020204030204" pitchFamily="34" charset="0"/>
              <a:cs typeface="Calibri" panose="020F0502020204030204" pitchFamily="34" charset="0"/>
            </a:endParaRPr>
          </a:p>
        </p:txBody>
      </p:sp>
      <p:sp>
        <p:nvSpPr>
          <p:cNvPr id="6" name="矩形 5">
            <a:extLst>
              <a:ext uri="{FF2B5EF4-FFF2-40B4-BE49-F238E27FC236}">
                <a16:creationId xmlns:a16="http://schemas.microsoft.com/office/drawing/2014/main" id="{B52527CB-F2AC-47D0-99FF-C3315EC57FCE}"/>
              </a:ext>
            </a:extLst>
          </p:cNvPr>
          <p:cNvSpPr/>
          <p:nvPr/>
        </p:nvSpPr>
        <p:spPr>
          <a:xfrm>
            <a:off x="1209821" y="7193188"/>
            <a:ext cx="13175310" cy="1384995"/>
          </a:xfrm>
          <a:prstGeom prst="rect">
            <a:avLst/>
          </a:prstGeom>
        </p:spPr>
        <p:txBody>
          <a:bodyPr wrap="square">
            <a:spAutoFit/>
          </a:bodyPr>
          <a:lstStyle/>
          <a:p>
            <a:r>
              <a:rPr lang="en-US" altLang="zh-TW" sz="2800">
                <a:latin typeface="Calibri" panose="020F0502020204030204" pitchFamily="34" charset="0"/>
                <a:cs typeface="Calibri" panose="020F0502020204030204" pitchFamily="34" charset="0"/>
              </a:rPr>
              <a:t>An example of one second-order term arising from this </a:t>
            </a:r>
            <a:r>
              <a:rPr lang="en-US" altLang="zh-TW" sz="2800">
                <a:solidFill>
                  <a:srgbClr val="FF0000"/>
                </a:solidFill>
                <a:latin typeface="Calibri" panose="020F0502020204030204" pitchFamily="34" charset="0"/>
                <a:cs typeface="Calibri" panose="020F0502020204030204" pitchFamily="34" charset="0"/>
              </a:rPr>
              <a:t>update</a:t>
            </a:r>
            <a:r>
              <a:rPr lang="en-US" altLang="zh-TW" sz="2800">
                <a:latin typeface="Calibri" panose="020F0502020204030204" pitchFamily="34" charset="0"/>
                <a:cs typeface="Calibri" panose="020F0502020204030204" pitchFamily="34" charset="0"/>
              </a:rPr>
              <a:t> is</a:t>
            </a:r>
          </a:p>
          <a:p>
            <a:r>
              <a:rPr lang="en-US" altLang="zh-TW" sz="2800">
                <a:latin typeface="Calibri" panose="020F0502020204030204" pitchFamily="34" charset="0"/>
                <a:cs typeface="Calibri" panose="020F0502020204030204" pitchFamily="34" charset="0"/>
              </a:rPr>
              <a:t>This term might be negligible if                 is </a:t>
            </a:r>
            <a:r>
              <a:rPr lang="en-US" altLang="zh-TW" sz="2800">
                <a:solidFill>
                  <a:srgbClr val="FF0000"/>
                </a:solidFill>
                <a:latin typeface="Calibri" panose="020F0502020204030204" pitchFamily="34" charset="0"/>
                <a:cs typeface="Calibri" panose="020F0502020204030204" pitchFamily="34" charset="0"/>
              </a:rPr>
              <a:t>small</a:t>
            </a:r>
            <a:r>
              <a:rPr lang="en-US" altLang="zh-TW" sz="2800">
                <a:latin typeface="Calibri" panose="020F0502020204030204" pitchFamily="34" charset="0"/>
                <a:cs typeface="Calibri" panose="020F0502020204030204" pitchFamily="34" charset="0"/>
              </a:rPr>
              <a:t>, or might be </a:t>
            </a:r>
            <a:r>
              <a:rPr lang="en-US" altLang="zh-TW" sz="2800">
                <a:solidFill>
                  <a:srgbClr val="FF0000"/>
                </a:solidFill>
                <a:latin typeface="Calibri" panose="020F0502020204030204" pitchFamily="34" charset="0"/>
                <a:cs typeface="Calibri" panose="020F0502020204030204" pitchFamily="34" charset="0"/>
              </a:rPr>
              <a:t>exponentially large</a:t>
            </a:r>
          </a:p>
          <a:p>
            <a:r>
              <a:rPr lang="en-US" altLang="zh-TW" sz="2800">
                <a:latin typeface="Calibri" panose="020F0502020204030204" pitchFamily="34" charset="0"/>
                <a:cs typeface="Calibri" panose="020F0502020204030204" pitchFamily="34" charset="0"/>
              </a:rPr>
              <a:t>if the weights on layers 3 through </a:t>
            </a:r>
            <a:r>
              <a:rPr lang="en-US" altLang="zh-TW" sz="2800" i="1">
                <a:latin typeface="Calibri" panose="020F0502020204030204" pitchFamily="34" charset="0"/>
                <a:cs typeface="Calibri" panose="020F0502020204030204" pitchFamily="34" charset="0"/>
              </a:rPr>
              <a:t>l </a:t>
            </a:r>
            <a:r>
              <a:rPr lang="en-US" altLang="zh-TW" sz="2800">
                <a:latin typeface="Calibri" panose="020F0502020204030204" pitchFamily="34" charset="0"/>
                <a:cs typeface="Calibri" panose="020F0502020204030204" pitchFamily="34" charset="0"/>
              </a:rPr>
              <a:t>are </a:t>
            </a:r>
            <a:r>
              <a:rPr lang="en-US" altLang="zh-TW" sz="2800">
                <a:solidFill>
                  <a:srgbClr val="FF0000"/>
                </a:solidFill>
                <a:latin typeface="Calibri" panose="020F0502020204030204" pitchFamily="34" charset="0"/>
                <a:cs typeface="Calibri" panose="020F0502020204030204" pitchFamily="34" charset="0"/>
              </a:rPr>
              <a:t>greater than 1</a:t>
            </a:r>
            <a:r>
              <a:rPr lang="en-US" altLang="zh-TW" sz="2800">
                <a:latin typeface="Calibri" panose="020F0502020204030204" pitchFamily="34" charset="0"/>
                <a:cs typeface="Calibri" panose="020F0502020204030204" pitchFamily="34" charset="0"/>
              </a:rPr>
              <a:t>.</a:t>
            </a:r>
            <a:endParaRPr lang="zh-TW" altLang="en-US" sz="2800">
              <a:latin typeface="Calibri" panose="020F0502020204030204" pitchFamily="34" charset="0"/>
              <a:cs typeface="Calibri" panose="020F0502020204030204" pitchFamily="34" charset="0"/>
            </a:endParaRPr>
          </a:p>
        </p:txBody>
      </p:sp>
      <p:pic>
        <p:nvPicPr>
          <p:cNvPr id="8" name="圖片 7">
            <a:extLst>
              <a:ext uri="{FF2B5EF4-FFF2-40B4-BE49-F238E27FC236}">
                <a16:creationId xmlns:a16="http://schemas.microsoft.com/office/drawing/2014/main" id="{F0B1F810-3DB2-46F1-8643-265FEDF045A8}"/>
              </a:ext>
            </a:extLst>
          </p:cNvPr>
          <p:cNvPicPr>
            <a:picLocks noChangeAspect="1"/>
          </p:cNvPicPr>
          <p:nvPr/>
        </p:nvPicPr>
        <p:blipFill>
          <a:blip r:embed="rId2"/>
          <a:stretch>
            <a:fillRect/>
          </a:stretch>
        </p:blipFill>
        <p:spPr>
          <a:xfrm>
            <a:off x="5162953" y="5265695"/>
            <a:ext cx="4229156" cy="550945"/>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BF4688B-935C-420D-A14C-0BC04E845F40}"/>
                  </a:ext>
                </a:extLst>
              </p:cNvPr>
              <p:cNvSpPr/>
              <p:nvPr/>
            </p:nvSpPr>
            <p:spPr>
              <a:xfrm>
                <a:off x="723814" y="6501006"/>
                <a:ext cx="5023876" cy="523220"/>
              </a:xfrm>
              <a:prstGeom prst="rect">
                <a:avLst/>
              </a:prstGeom>
            </p:spPr>
            <p:txBody>
              <a:bodyPr wrap="none">
                <a:spAutoFit/>
              </a:bodyPr>
              <a:lstStyle/>
              <a:p>
                <a:pPr marL="457200" indent="-457200">
                  <a:buFont typeface="Arial" panose="020B0604020202020204" pitchFamily="34" charset="0"/>
                  <a:buChar char="•"/>
                </a:pPr>
                <a:r>
                  <a:rPr lang="en-US" altLang="zh-TW" sz="2800">
                    <a:latin typeface="Calibri" panose="020F0502020204030204" pitchFamily="34" charset="0"/>
                    <a:cs typeface="Calibri" panose="020F0502020204030204" pitchFamily="34" charset="0"/>
                  </a:rPr>
                  <a:t>The </a:t>
                </a:r>
                <a:r>
                  <a:rPr lang="en-US" altLang="zh-TW" sz="2800">
                    <a:solidFill>
                      <a:srgbClr val="FF0000"/>
                    </a:solidFill>
                    <a:latin typeface="Calibri" panose="020F0502020204030204" pitchFamily="34" charset="0"/>
                    <a:cs typeface="Calibri" panose="020F0502020204030204" pitchFamily="34" charset="0"/>
                  </a:rPr>
                  <a:t>new</a:t>
                </a:r>
                <a:r>
                  <a:rPr lang="en-US" altLang="zh-TW" sz="2800">
                    <a:latin typeface="Calibri" panose="020F0502020204030204" pitchFamily="34" charset="0"/>
                    <a:cs typeface="Calibri" panose="020F0502020204030204" pitchFamily="34" charset="0"/>
                  </a:rPr>
                  <a:t> value of </a:t>
                </a:r>
                <a14:m>
                  <m:oMath xmlns:m="http://schemas.openxmlformats.org/officeDocument/2006/math">
                    <m:acc>
                      <m:accPr>
                        <m:chr m:val="̂"/>
                        <m:ctrlPr>
                          <a:rPr lang="en-US" altLang="zh-TW" sz="2800" i="1" smtClean="0">
                            <a:latin typeface="Cambria Math" panose="02040503050406030204" pitchFamily="18" charset="0"/>
                          </a:rPr>
                        </m:ctrlPr>
                      </m:accPr>
                      <m:e>
                        <m:r>
                          <a:rPr lang="en-US" altLang="zh-TW" sz="2800" b="0" i="1" smtClean="0">
                            <a:latin typeface="Cambria Math" panose="02040503050406030204" pitchFamily="18" charset="0"/>
                          </a:rPr>
                          <m:t>𝑦</m:t>
                        </m:r>
                      </m:e>
                    </m:acc>
                  </m:oMath>
                </a14:m>
                <a:r>
                  <a:rPr lang="en-US" altLang="zh-TW" sz="2800" i="1">
                    <a:latin typeface="Calibri" panose="020F0502020204030204" pitchFamily="34" charset="0"/>
                    <a:cs typeface="Calibri" panose="020F0502020204030204" pitchFamily="34" charset="0"/>
                  </a:rPr>
                  <a:t> </a:t>
                </a:r>
                <a:r>
                  <a:rPr lang="en-US" altLang="zh-TW" sz="2800">
                    <a:latin typeface="Calibri" panose="020F0502020204030204" pitchFamily="34" charset="0"/>
                    <a:cs typeface="Calibri" panose="020F0502020204030204" pitchFamily="34" charset="0"/>
                  </a:rPr>
                  <a:t>is given by</a:t>
                </a:r>
                <a:endParaRPr lang="zh-TW" altLang="en-US" sz="2800">
                  <a:latin typeface="Calibri" panose="020F0502020204030204" pitchFamily="34" charset="0"/>
                  <a:cs typeface="Calibri" panose="020F0502020204030204" pitchFamily="34" charset="0"/>
                </a:endParaRPr>
              </a:p>
            </p:txBody>
          </p:sp>
        </mc:Choice>
        <mc:Fallback xmlns="">
          <p:sp>
            <p:nvSpPr>
              <p:cNvPr id="10" name="矩形 9">
                <a:extLst>
                  <a:ext uri="{FF2B5EF4-FFF2-40B4-BE49-F238E27FC236}">
                    <a16:creationId xmlns:a16="http://schemas.microsoft.com/office/drawing/2014/main" id="{8BF4688B-935C-420D-A14C-0BC04E845F40}"/>
                  </a:ext>
                </a:extLst>
              </p:cNvPr>
              <p:cNvSpPr>
                <a:spLocks noRot="1" noChangeAspect="1" noMove="1" noResize="1" noEditPoints="1" noAdjustHandles="1" noChangeArrowheads="1" noChangeShapeType="1" noTextEdit="1"/>
              </p:cNvSpPr>
              <p:nvPr/>
            </p:nvSpPr>
            <p:spPr>
              <a:xfrm>
                <a:off x="723814" y="6501006"/>
                <a:ext cx="5023876" cy="523220"/>
              </a:xfrm>
              <a:prstGeom prst="rect">
                <a:avLst/>
              </a:prstGeom>
              <a:blipFill>
                <a:blip r:embed="rId3"/>
                <a:stretch>
                  <a:fillRect l="-2184" t="-10465" r="-1214" b="-32558"/>
                </a:stretch>
              </a:blipFill>
            </p:spPr>
            <p:txBody>
              <a:bodyPr/>
              <a:lstStyle/>
              <a:p>
                <a:r>
                  <a:rPr lang="zh-TW" altLang="en-US">
                    <a:noFill/>
                  </a:rPr>
                  <a:t> </a:t>
                </a:r>
              </a:p>
            </p:txBody>
          </p:sp>
        </mc:Fallback>
      </mc:AlternateContent>
      <p:pic>
        <p:nvPicPr>
          <p:cNvPr id="11" name="圖片 10">
            <a:extLst>
              <a:ext uri="{FF2B5EF4-FFF2-40B4-BE49-F238E27FC236}">
                <a16:creationId xmlns:a16="http://schemas.microsoft.com/office/drawing/2014/main" id="{5DE49B2B-081C-47F5-8581-10C11E122077}"/>
              </a:ext>
            </a:extLst>
          </p:cNvPr>
          <p:cNvPicPr>
            <a:picLocks noChangeAspect="1"/>
          </p:cNvPicPr>
          <p:nvPr/>
        </p:nvPicPr>
        <p:blipFill>
          <a:blip r:embed="rId4"/>
          <a:stretch>
            <a:fillRect/>
          </a:stretch>
        </p:blipFill>
        <p:spPr>
          <a:xfrm>
            <a:off x="5751434" y="6532734"/>
            <a:ext cx="6176399" cy="451824"/>
          </a:xfrm>
          <a:prstGeom prst="rect">
            <a:avLst/>
          </a:prstGeom>
        </p:spPr>
      </p:pic>
      <p:pic>
        <p:nvPicPr>
          <p:cNvPr id="12" name="圖片 11">
            <a:extLst>
              <a:ext uri="{FF2B5EF4-FFF2-40B4-BE49-F238E27FC236}">
                <a16:creationId xmlns:a16="http://schemas.microsoft.com/office/drawing/2014/main" id="{33AD2563-5BC3-41ED-89E9-D55A3538B502}"/>
              </a:ext>
            </a:extLst>
          </p:cNvPr>
          <p:cNvPicPr>
            <a:picLocks noChangeAspect="1"/>
          </p:cNvPicPr>
          <p:nvPr/>
        </p:nvPicPr>
        <p:blipFill>
          <a:blip r:embed="rId5"/>
          <a:stretch>
            <a:fillRect/>
          </a:stretch>
        </p:blipFill>
        <p:spPr>
          <a:xfrm>
            <a:off x="10727531" y="7077185"/>
            <a:ext cx="2588863" cy="647893"/>
          </a:xfrm>
          <a:prstGeom prst="rect">
            <a:avLst/>
          </a:prstGeom>
        </p:spPr>
      </p:pic>
      <p:pic>
        <p:nvPicPr>
          <p:cNvPr id="13" name="圖片 12">
            <a:extLst>
              <a:ext uri="{FF2B5EF4-FFF2-40B4-BE49-F238E27FC236}">
                <a16:creationId xmlns:a16="http://schemas.microsoft.com/office/drawing/2014/main" id="{3FCC1068-78FA-4CB1-B792-62F343A3A953}"/>
              </a:ext>
            </a:extLst>
          </p:cNvPr>
          <p:cNvPicPr>
            <a:picLocks noChangeAspect="1"/>
          </p:cNvPicPr>
          <p:nvPr/>
        </p:nvPicPr>
        <p:blipFill>
          <a:blip r:embed="rId6"/>
          <a:stretch>
            <a:fillRect/>
          </a:stretch>
        </p:blipFill>
        <p:spPr>
          <a:xfrm>
            <a:off x="5826412" y="7626551"/>
            <a:ext cx="1274400" cy="518267"/>
          </a:xfrm>
          <a:prstGeom prst="rect">
            <a:avLst/>
          </a:prstGeom>
        </p:spPr>
      </p:pic>
      <p:sp>
        <p:nvSpPr>
          <p:cNvPr id="14" name="矩形 13">
            <a:extLst>
              <a:ext uri="{FF2B5EF4-FFF2-40B4-BE49-F238E27FC236}">
                <a16:creationId xmlns:a16="http://schemas.microsoft.com/office/drawing/2014/main" id="{42EB4E7E-2B48-4BDF-BF21-EC5CA01DE250}"/>
              </a:ext>
            </a:extLst>
          </p:cNvPr>
          <p:cNvSpPr/>
          <p:nvPr/>
        </p:nvSpPr>
        <p:spPr>
          <a:xfrm>
            <a:off x="723814" y="5861497"/>
            <a:ext cx="7906780" cy="523220"/>
          </a:xfrm>
          <a:prstGeom prst="rect">
            <a:avLst/>
          </a:prstGeom>
        </p:spPr>
        <p:txBody>
          <a:bodyPr wrap="none">
            <a:spAutoFit/>
          </a:bodyPr>
          <a:lstStyle/>
          <a:p>
            <a:pPr marL="457200" indent="-457200">
              <a:buFont typeface="Arial" panose="020B0604020202020204" pitchFamily="34" charset="0"/>
              <a:buChar char="•"/>
            </a:pPr>
            <a:r>
              <a:rPr lang="en-US" altLang="zh-TW" sz="2800" dirty="0">
                <a:latin typeface="Calibri" panose="020F0502020204030204" pitchFamily="34" charset="0"/>
                <a:cs typeface="Calibri" panose="020F0502020204030204" pitchFamily="34" charset="0"/>
              </a:rPr>
              <a:t>Consider what happens when we make an </a:t>
            </a:r>
            <a:r>
              <a:rPr lang="en-US" altLang="zh-TW" sz="2800" dirty="0">
                <a:solidFill>
                  <a:srgbClr val="FF0000"/>
                </a:solidFill>
                <a:latin typeface="Calibri" panose="020F0502020204030204" pitchFamily="34" charset="0"/>
                <a:cs typeface="Calibri" panose="020F0502020204030204" pitchFamily="34" charset="0"/>
              </a:rPr>
              <a:t>update</a:t>
            </a:r>
            <a:endParaRPr lang="zh-TW" altLang="en-US" sz="2800" dirty="0">
              <a:solidFill>
                <a:srgbClr val="FF0000"/>
              </a:solidFill>
              <a:latin typeface="Calibri" panose="020F0502020204030204" pitchFamily="34" charset="0"/>
              <a:cs typeface="Calibri" panose="020F0502020204030204" pitchFamily="34" charset="0"/>
            </a:endParaRPr>
          </a:p>
        </p:txBody>
      </p:sp>
      <p:pic>
        <p:nvPicPr>
          <p:cNvPr id="15" name="圖片 14">
            <a:extLst>
              <a:ext uri="{FF2B5EF4-FFF2-40B4-BE49-F238E27FC236}">
                <a16:creationId xmlns:a16="http://schemas.microsoft.com/office/drawing/2014/main" id="{D8301E6F-0D77-4FC3-8E0F-F11AF22E1828}"/>
              </a:ext>
            </a:extLst>
          </p:cNvPr>
          <p:cNvPicPr>
            <a:picLocks noChangeAspect="1"/>
          </p:cNvPicPr>
          <p:nvPr/>
        </p:nvPicPr>
        <p:blipFill>
          <a:blip r:embed="rId7"/>
          <a:stretch>
            <a:fillRect/>
          </a:stretch>
        </p:blipFill>
        <p:spPr>
          <a:xfrm>
            <a:off x="8633867" y="5951210"/>
            <a:ext cx="1991250" cy="368767"/>
          </a:xfrm>
          <a:prstGeom prst="rect">
            <a:avLst/>
          </a:prstGeom>
        </p:spPr>
      </p:pic>
      <p:grpSp>
        <p:nvGrpSpPr>
          <p:cNvPr id="32" name="群組 31">
            <a:extLst>
              <a:ext uri="{FF2B5EF4-FFF2-40B4-BE49-F238E27FC236}">
                <a16:creationId xmlns:a16="http://schemas.microsoft.com/office/drawing/2014/main" id="{71F82777-D2C9-4116-AED6-5E04C961D0BC}"/>
              </a:ext>
            </a:extLst>
          </p:cNvPr>
          <p:cNvGrpSpPr/>
          <p:nvPr/>
        </p:nvGrpSpPr>
        <p:grpSpPr>
          <a:xfrm>
            <a:off x="11304781" y="4909703"/>
            <a:ext cx="4340764" cy="863424"/>
            <a:chOff x="11304781" y="4909703"/>
            <a:chExt cx="4340764" cy="863424"/>
          </a:xfrm>
        </p:grpSpPr>
        <p:sp>
          <p:nvSpPr>
            <p:cNvPr id="5" name="橢圓 4">
              <a:extLst>
                <a:ext uri="{FF2B5EF4-FFF2-40B4-BE49-F238E27FC236}">
                  <a16:creationId xmlns:a16="http://schemas.microsoft.com/office/drawing/2014/main" id="{CBD71658-1441-4D84-A86D-B307E01AF26C}"/>
                </a:ext>
              </a:extLst>
            </p:cNvPr>
            <p:cNvSpPr/>
            <p:nvPr/>
          </p:nvSpPr>
          <p:spPr>
            <a:xfrm>
              <a:off x="11794331" y="5486400"/>
              <a:ext cx="180000" cy="180000"/>
            </a:xfrm>
            <a:prstGeom prst="ellipse">
              <a:avLst/>
            </a:prstGeom>
            <a:solidFill>
              <a:schemeClr val="tx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395ED504-5498-4155-9B6D-366E2757C55E}"/>
                </a:ext>
              </a:extLst>
            </p:cNvPr>
            <p:cNvSpPr/>
            <p:nvPr/>
          </p:nvSpPr>
          <p:spPr>
            <a:xfrm>
              <a:off x="12403931" y="5486400"/>
              <a:ext cx="180000" cy="180000"/>
            </a:xfrm>
            <a:prstGeom prst="ellipse">
              <a:avLst/>
            </a:prstGeom>
            <a:solidFill>
              <a:schemeClr val="tx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702D2C18-3F83-4532-850D-FC347D786D7E}"/>
                </a:ext>
              </a:extLst>
            </p:cNvPr>
            <p:cNvSpPr/>
            <p:nvPr/>
          </p:nvSpPr>
          <p:spPr>
            <a:xfrm>
              <a:off x="13013531" y="5486400"/>
              <a:ext cx="180000" cy="180000"/>
            </a:xfrm>
            <a:prstGeom prst="ellipse">
              <a:avLst/>
            </a:prstGeom>
            <a:solidFill>
              <a:schemeClr val="tx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846FF390-4718-4F9D-865C-4F103853C9E7}"/>
                </a:ext>
              </a:extLst>
            </p:cNvPr>
            <p:cNvSpPr/>
            <p:nvPr/>
          </p:nvSpPr>
          <p:spPr>
            <a:xfrm>
              <a:off x="13607089" y="5483376"/>
              <a:ext cx="180000" cy="180000"/>
            </a:xfrm>
            <a:prstGeom prst="ellipse">
              <a:avLst/>
            </a:prstGeom>
            <a:solidFill>
              <a:schemeClr val="tx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0C2D6194-5C3B-41A8-A82A-E65FA61B2C82}"/>
                </a:ext>
              </a:extLst>
            </p:cNvPr>
            <p:cNvSpPr/>
            <p:nvPr/>
          </p:nvSpPr>
          <p:spPr>
            <a:xfrm>
              <a:off x="14196553" y="5480740"/>
              <a:ext cx="180000" cy="180000"/>
            </a:xfrm>
            <a:prstGeom prst="ellipse">
              <a:avLst/>
            </a:prstGeom>
            <a:solidFill>
              <a:schemeClr val="tx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42865CC0-9B81-441E-97BD-000515A5D148}"/>
                </a:ext>
              </a:extLst>
            </p:cNvPr>
            <p:cNvSpPr/>
            <p:nvPr/>
          </p:nvSpPr>
          <p:spPr>
            <a:xfrm>
              <a:off x="14798449" y="5480740"/>
              <a:ext cx="180000" cy="180000"/>
            </a:xfrm>
            <a:prstGeom prst="ellipse">
              <a:avLst/>
            </a:prstGeom>
            <a:solidFill>
              <a:schemeClr val="tx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9" name="直線單箭頭接點 8">
              <a:extLst>
                <a:ext uri="{FF2B5EF4-FFF2-40B4-BE49-F238E27FC236}">
                  <a16:creationId xmlns:a16="http://schemas.microsoft.com/office/drawing/2014/main" id="{69ABEC18-4F97-4072-AEFD-A98AA6BA42BF}"/>
                </a:ext>
              </a:extLst>
            </p:cNvPr>
            <p:cNvCxnSpPr>
              <a:stCxn id="5" idx="6"/>
              <a:endCxn id="16" idx="2"/>
            </p:cNvCxnSpPr>
            <p:nvPr/>
          </p:nvCxnSpPr>
          <p:spPr>
            <a:xfrm>
              <a:off x="11974331" y="5576400"/>
              <a:ext cx="429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直線單箭頭接點 20">
              <a:extLst>
                <a:ext uri="{FF2B5EF4-FFF2-40B4-BE49-F238E27FC236}">
                  <a16:creationId xmlns:a16="http://schemas.microsoft.com/office/drawing/2014/main" id="{F31F819B-BD4B-4418-80C7-BFC77167E8EC}"/>
                </a:ext>
              </a:extLst>
            </p:cNvPr>
            <p:cNvCxnSpPr/>
            <p:nvPr/>
          </p:nvCxnSpPr>
          <p:spPr>
            <a:xfrm>
              <a:off x="12583931" y="5570740"/>
              <a:ext cx="429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直線單箭頭接點 21">
              <a:extLst>
                <a:ext uri="{FF2B5EF4-FFF2-40B4-BE49-F238E27FC236}">
                  <a16:creationId xmlns:a16="http://schemas.microsoft.com/office/drawing/2014/main" id="{962B19DB-2F03-4FD1-8528-2F1030CC572D}"/>
                </a:ext>
              </a:extLst>
            </p:cNvPr>
            <p:cNvCxnSpPr/>
            <p:nvPr/>
          </p:nvCxnSpPr>
          <p:spPr>
            <a:xfrm>
              <a:off x="13193531" y="5570740"/>
              <a:ext cx="429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3" name="直線單箭頭接點 22">
              <a:extLst>
                <a:ext uri="{FF2B5EF4-FFF2-40B4-BE49-F238E27FC236}">
                  <a16:creationId xmlns:a16="http://schemas.microsoft.com/office/drawing/2014/main" id="{9FA6748F-A522-48E3-858E-41987EBA9F78}"/>
                </a:ext>
              </a:extLst>
            </p:cNvPr>
            <p:cNvCxnSpPr/>
            <p:nvPr/>
          </p:nvCxnSpPr>
          <p:spPr>
            <a:xfrm>
              <a:off x="13787089" y="5570740"/>
              <a:ext cx="429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4" name="直線單箭頭接點 23">
              <a:extLst>
                <a:ext uri="{FF2B5EF4-FFF2-40B4-BE49-F238E27FC236}">
                  <a16:creationId xmlns:a16="http://schemas.microsoft.com/office/drawing/2014/main" id="{DDC87AF9-53EE-448B-A729-1658E3C70C11}"/>
                </a:ext>
              </a:extLst>
            </p:cNvPr>
            <p:cNvCxnSpPr/>
            <p:nvPr/>
          </p:nvCxnSpPr>
          <p:spPr>
            <a:xfrm>
              <a:off x="14376553" y="5570740"/>
              <a:ext cx="429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50908800-D015-4712-9CC6-C687CDF950AE}"/>
                    </a:ext>
                  </a:extLst>
                </p:cNvPr>
                <p:cNvSpPr/>
                <p:nvPr/>
              </p:nvSpPr>
              <p:spPr>
                <a:xfrm>
                  <a:off x="15122645" y="5188352"/>
                  <a:ext cx="522900" cy="584775"/>
                </a:xfrm>
                <a:prstGeom prst="rect">
                  <a:avLst/>
                </a:prstGeom>
              </p:spPr>
              <p:txBody>
                <a:bodyPr wrap="none">
                  <a:spAutoFit/>
                </a:bodyPr>
                <a:lstStyle/>
                <a:p>
                  <a14:m>
                    <m:oMath xmlns:m="http://schemas.openxmlformats.org/officeDocument/2006/math">
                      <m:acc>
                        <m:accPr>
                          <m:chr m:val="̂"/>
                          <m:ctrlPr>
                            <a:rPr lang="en-US" altLang="zh-TW" sz="3200" b="1" i="1">
                              <a:latin typeface="Cambria Math" panose="02040503050406030204" pitchFamily="18" charset="0"/>
                            </a:rPr>
                          </m:ctrlPr>
                        </m:accPr>
                        <m:e>
                          <m:r>
                            <a:rPr lang="en-US" altLang="zh-TW" sz="3200" b="1" i="1">
                              <a:latin typeface="Cambria Math" panose="02040503050406030204" pitchFamily="18" charset="0"/>
                            </a:rPr>
                            <m:t>𝒚</m:t>
                          </m:r>
                        </m:e>
                      </m:acc>
                    </m:oMath>
                  </a14:m>
                  <a:r>
                    <a:rPr lang="en-US" altLang="zh-TW" sz="3200" b="1" i="1">
                      <a:latin typeface="Calibri" panose="020F0502020204030204" pitchFamily="34" charset="0"/>
                      <a:cs typeface="Calibri" panose="020F0502020204030204" pitchFamily="34" charset="0"/>
                    </a:rPr>
                    <a:t> </a:t>
                  </a:r>
                  <a:endParaRPr lang="zh-TW" altLang="en-US" sz="3200" b="1"/>
                </a:p>
              </p:txBody>
            </p:sp>
          </mc:Choice>
          <mc:Fallback xmlns="">
            <p:sp>
              <p:nvSpPr>
                <p:cNvPr id="25" name="矩形 24">
                  <a:extLst>
                    <a:ext uri="{FF2B5EF4-FFF2-40B4-BE49-F238E27FC236}">
                      <a16:creationId xmlns:a16="http://schemas.microsoft.com/office/drawing/2014/main" id="{50908800-D015-4712-9CC6-C687CDF950AE}"/>
                    </a:ext>
                  </a:extLst>
                </p:cNvPr>
                <p:cNvSpPr>
                  <a:spLocks noRot="1" noChangeAspect="1" noMove="1" noResize="1" noEditPoints="1" noAdjustHandles="1" noChangeArrowheads="1" noChangeShapeType="1" noTextEdit="1"/>
                </p:cNvSpPr>
                <p:nvPr/>
              </p:nvSpPr>
              <p:spPr>
                <a:xfrm>
                  <a:off x="15122645" y="5188352"/>
                  <a:ext cx="522900" cy="58477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D29BE7AD-248A-4260-8B9C-57D3CD201921}"/>
                    </a:ext>
                  </a:extLst>
                </p:cNvPr>
                <p:cNvSpPr/>
                <p:nvPr/>
              </p:nvSpPr>
              <p:spPr>
                <a:xfrm>
                  <a:off x="11304781" y="5156997"/>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3200" b="1" i="1" smtClean="0">
                            <a:latin typeface="Cambria Math" panose="02040503050406030204" pitchFamily="18" charset="0"/>
                          </a:rPr>
                          <m:t>𝒙</m:t>
                        </m:r>
                      </m:oMath>
                    </m:oMathPara>
                  </a14:m>
                  <a:endParaRPr lang="zh-TW" altLang="en-US" sz="3200" b="1"/>
                </a:p>
              </p:txBody>
            </p:sp>
          </mc:Choice>
          <mc:Fallback xmlns="">
            <p:sp>
              <p:nvSpPr>
                <p:cNvPr id="26" name="矩形 25">
                  <a:extLst>
                    <a:ext uri="{FF2B5EF4-FFF2-40B4-BE49-F238E27FC236}">
                      <a16:creationId xmlns:a16="http://schemas.microsoft.com/office/drawing/2014/main" id="{D29BE7AD-248A-4260-8B9C-57D3CD201921}"/>
                    </a:ext>
                  </a:extLst>
                </p:cNvPr>
                <p:cNvSpPr>
                  <a:spLocks noRot="1" noChangeAspect="1" noMove="1" noResize="1" noEditPoints="1" noAdjustHandles="1" noChangeArrowheads="1" noChangeShapeType="1" noTextEdit="1"/>
                </p:cNvSpPr>
                <p:nvPr/>
              </p:nvSpPr>
              <p:spPr>
                <a:xfrm>
                  <a:off x="11304781" y="5156997"/>
                  <a:ext cx="513859" cy="584775"/>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FD362049-C12E-42A5-8F10-B143CCB14BFC}"/>
                    </a:ext>
                  </a:extLst>
                </p:cNvPr>
                <p:cNvSpPr/>
                <p:nvPr/>
              </p:nvSpPr>
              <p:spPr>
                <a:xfrm>
                  <a:off x="11808067" y="4925734"/>
                  <a:ext cx="73648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3200" i="1" smtClean="0">
                                <a:latin typeface="Cambria Math" panose="02040503050406030204" pitchFamily="18" charset="0"/>
                              </a:rPr>
                            </m:ctrlPr>
                          </m:sSubPr>
                          <m:e>
                            <m:r>
                              <a:rPr lang="en-US" altLang="zh-TW" sz="3200" b="0" i="1" smtClean="0">
                                <a:latin typeface="Cambria Math" panose="02040503050406030204" pitchFamily="18" charset="0"/>
                              </a:rPr>
                              <m:t>𝑤</m:t>
                            </m:r>
                          </m:e>
                          <m:sub>
                            <m:r>
                              <a:rPr lang="en-US" altLang="zh-TW" sz="3200" b="0" i="1" smtClean="0">
                                <a:latin typeface="Cambria Math" panose="02040503050406030204" pitchFamily="18" charset="0"/>
                              </a:rPr>
                              <m:t>1</m:t>
                            </m:r>
                          </m:sub>
                        </m:sSub>
                      </m:oMath>
                    </m:oMathPara>
                  </a14:m>
                  <a:endParaRPr lang="zh-TW" altLang="en-US" sz="3200"/>
                </a:p>
              </p:txBody>
            </p:sp>
          </mc:Choice>
          <mc:Fallback xmlns="">
            <p:sp>
              <p:nvSpPr>
                <p:cNvPr id="27" name="矩形 26">
                  <a:extLst>
                    <a:ext uri="{FF2B5EF4-FFF2-40B4-BE49-F238E27FC236}">
                      <a16:creationId xmlns:a16="http://schemas.microsoft.com/office/drawing/2014/main" id="{FD362049-C12E-42A5-8F10-B143CCB14BFC}"/>
                    </a:ext>
                  </a:extLst>
                </p:cNvPr>
                <p:cNvSpPr>
                  <a:spLocks noRot="1" noChangeAspect="1" noMove="1" noResize="1" noEditPoints="1" noAdjustHandles="1" noChangeArrowheads="1" noChangeShapeType="1" noTextEdit="1"/>
                </p:cNvSpPr>
                <p:nvPr/>
              </p:nvSpPr>
              <p:spPr>
                <a:xfrm>
                  <a:off x="11808067" y="4925734"/>
                  <a:ext cx="736484" cy="58477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079456AD-0141-424D-8383-D6938C1971DC}"/>
                    </a:ext>
                  </a:extLst>
                </p:cNvPr>
                <p:cNvSpPr/>
                <p:nvPr/>
              </p:nvSpPr>
              <p:spPr>
                <a:xfrm>
                  <a:off x="14144803" y="4925734"/>
                  <a:ext cx="68890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3200" i="1" smtClean="0">
                                <a:latin typeface="Cambria Math" panose="02040503050406030204" pitchFamily="18" charset="0"/>
                              </a:rPr>
                            </m:ctrlPr>
                          </m:sSubPr>
                          <m:e>
                            <m:r>
                              <a:rPr lang="en-US" altLang="zh-TW" sz="3200" b="0" i="1" smtClean="0">
                                <a:latin typeface="Cambria Math" panose="02040503050406030204" pitchFamily="18" charset="0"/>
                              </a:rPr>
                              <m:t>𝑤</m:t>
                            </m:r>
                          </m:e>
                          <m:sub>
                            <m:r>
                              <a:rPr lang="en-US" altLang="zh-TW" sz="3200" b="0" i="1" smtClean="0">
                                <a:latin typeface="Cambria Math" panose="02040503050406030204" pitchFamily="18" charset="0"/>
                              </a:rPr>
                              <m:t>𝑙</m:t>
                            </m:r>
                          </m:sub>
                        </m:sSub>
                      </m:oMath>
                    </m:oMathPara>
                  </a14:m>
                  <a:endParaRPr lang="zh-TW" altLang="en-US" sz="3200"/>
                </a:p>
              </p:txBody>
            </p:sp>
          </mc:Choice>
          <mc:Fallback xmlns="">
            <p:sp>
              <p:nvSpPr>
                <p:cNvPr id="28" name="矩形 27">
                  <a:extLst>
                    <a:ext uri="{FF2B5EF4-FFF2-40B4-BE49-F238E27FC236}">
                      <a16:creationId xmlns:a16="http://schemas.microsoft.com/office/drawing/2014/main" id="{079456AD-0141-424D-8383-D6938C1971DC}"/>
                    </a:ext>
                  </a:extLst>
                </p:cNvPr>
                <p:cNvSpPr>
                  <a:spLocks noRot="1" noChangeAspect="1" noMove="1" noResize="1" noEditPoints="1" noAdjustHandles="1" noChangeArrowheads="1" noChangeShapeType="1" noTextEdit="1"/>
                </p:cNvSpPr>
                <p:nvPr/>
              </p:nvSpPr>
              <p:spPr>
                <a:xfrm>
                  <a:off x="14144803" y="4925734"/>
                  <a:ext cx="688907" cy="584775"/>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3B58CD03-13DB-4D3C-9F60-62BFB8E141C8}"/>
                    </a:ext>
                  </a:extLst>
                </p:cNvPr>
                <p:cNvSpPr/>
                <p:nvPr/>
              </p:nvSpPr>
              <p:spPr>
                <a:xfrm>
                  <a:off x="12387889" y="4925734"/>
                  <a:ext cx="74597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3200" i="1" smtClean="0">
                                <a:latin typeface="Cambria Math" panose="02040503050406030204" pitchFamily="18" charset="0"/>
                              </a:rPr>
                            </m:ctrlPr>
                          </m:sSubPr>
                          <m:e>
                            <m:r>
                              <a:rPr lang="en-US" altLang="zh-TW" sz="3200" b="0" i="1" smtClean="0">
                                <a:latin typeface="Cambria Math" panose="02040503050406030204" pitchFamily="18" charset="0"/>
                              </a:rPr>
                              <m:t>𝑤</m:t>
                            </m:r>
                          </m:e>
                          <m:sub>
                            <m:r>
                              <a:rPr lang="en-US" altLang="zh-TW" sz="3200" b="0" i="1" smtClean="0">
                                <a:latin typeface="Cambria Math" panose="02040503050406030204" pitchFamily="18" charset="0"/>
                              </a:rPr>
                              <m:t>2</m:t>
                            </m:r>
                          </m:sub>
                        </m:sSub>
                      </m:oMath>
                    </m:oMathPara>
                  </a14:m>
                  <a:endParaRPr lang="zh-TW" altLang="en-US" sz="3200"/>
                </a:p>
              </p:txBody>
            </p:sp>
          </mc:Choice>
          <mc:Fallback xmlns="">
            <p:sp>
              <p:nvSpPr>
                <p:cNvPr id="29" name="矩形 28">
                  <a:extLst>
                    <a:ext uri="{FF2B5EF4-FFF2-40B4-BE49-F238E27FC236}">
                      <a16:creationId xmlns:a16="http://schemas.microsoft.com/office/drawing/2014/main" id="{3B58CD03-13DB-4D3C-9F60-62BFB8E141C8}"/>
                    </a:ext>
                  </a:extLst>
                </p:cNvPr>
                <p:cNvSpPr>
                  <a:spLocks noRot="1" noChangeAspect="1" noMove="1" noResize="1" noEditPoints="1" noAdjustHandles="1" noChangeArrowheads="1" noChangeShapeType="1" noTextEdit="1"/>
                </p:cNvSpPr>
                <p:nvPr/>
              </p:nvSpPr>
              <p:spPr>
                <a:xfrm>
                  <a:off x="12387889" y="4925734"/>
                  <a:ext cx="745973" cy="584775"/>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57F66D34-B2F7-4269-82E5-C545D22ACEDF}"/>
                    </a:ext>
                  </a:extLst>
                </p:cNvPr>
                <p:cNvSpPr/>
                <p:nvPr/>
              </p:nvSpPr>
              <p:spPr>
                <a:xfrm>
                  <a:off x="13028684" y="4909703"/>
                  <a:ext cx="57579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3200" i="1" smtClean="0">
                            <a:latin typeface="Cambria Math" panose="02040503050406030204" pitchFamily="18" charset="0"/>
                          </a:rPr>
                          <m:t>…</m:t>
                        </m:r>
                      </m:oMath>
                    </m:oMathPara>
                  </a14:m>
                  <a:endParaRPr lang="zh-TW" altLang="en-US" sz="3200"/>
                </a:p>
              </p:txBody>
            </p:sp>
          </mc:Choice>
          <mc:Fallback xmlns="">
            <p:sp>
              <p:nvSpPr>
                <p:cNvPr id="31" name="矩形 30">
                  <a:extLst>
                    <a:ext uri="{FF2B5EF4-FFF2-40B4-BE49-F238E27FC236}">
                      <a16:creationId xmlns:a16="http://schemas.microsoft.com/office/drawing/2014/main" id="{57F66D34-B2F7-4269-82E5-C545D22ACEDF}"/>
                    </a:ext>
                  </a:extLst>
                </p:cNvPr>
                <p:cNvSpPr>
                  <a:spLocks noRot="1" noChangeAspect="1" noMove="1" noResize="1" noEditPoints="1" noAdjustHandles="1" noChangeArrowheads="1" noChangeShapeType="1" noTextEdit="1"/>
                </p:cNvSpPr>
                <p:nvPr/>
              </p:nvSpPr>
              <p:spPr>
                <a:xfrm>
                  <a:off x="13028684" y="4909703"/>
                  <a:ext cx="575799" cy="584775"/>
                </a:xfrm>
                <a:prstGeom prst="rect">
                  <a:avLst/>
                </a:prstGeom>
                <a:blipFill>
                  <a:blip r:embed="rId13"/>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FEF747D6-3AA4-4131-B200-ACE793DD5403}"/>
                  </a:ext>
                </a:extLst>
              </p:cNvPr>
              <p:cNvSpPr txBox="1"/>
              <p:nvPr/>
            </p:nvSpPr>
            <p:spPr>
              <a:xfrm>
                <a:off x="13211608" y="5798687"/>
                <a:ext cx="3963369" cy="1569660"/>
              </a:xfrm>
              <a:prstGeom prst="rect">
                <a:avLst/>
              </a:prstGeom>
              <a:noFill/>
            </p:spPr>
            <p:txBody>
              <a:bodyPr wrap="square">
                <a:spAutoFit/>
              </a:bodyPr>
              <a:lstStyle/>
              <a:p>
                <a:pPr marL="361950" indent="-361950"/>
                <a:r>
                  <a:rPr lang="en-US" altLang="zh-TW" sz="3200" dirty="0">
                    <a:solidFill>
                      <a:srgbClr val="FF0000"/>
                    </a:solidFill>
                    <a:latin typeface="Calibri" panose="020F0502020204030204" pitchFamily="34" charset="0"/>
                    <a:cs typeface="Calibri" panose="020F0502020204030204" pitchFamily="34" charset="0"/>
                  </a:rPr>
                  <a:t>// </a:t>
                </a:r>
                <a14:m>
                  <m:oMath xmlns:m="http://schemas.openxmlformats.org/officeDocument/2006/math">
                    <m:acc>
                      <m:accPr>
                        <m:chr m:val="̂"/>
                        <m:ctrlPr>
                          <a:rPr lang="en-US" altLang="zh-TW" sz="3200" i="1" smtClean="0">
                            <a:solidFill>
                              <a:srgbClr val="FF0000"/>
                            </a:solidFill>
                            <a:latin typeface="Cambria Math" panose="02040503050406030204" pitchFamily="18" charset="0"/>
                          </a:rPr>
                        </m:ctrlPr>
                      </m:accPr>
                      <m:e>
                        <m:r>
                          <a:rPr lang="en-US" altLang="zh-TW" sz="3200" b="0" i="1" smtClean="0">
                            <a:solidFill>
                              <a:srgbClr val="FF0000"/>
                            </a:solidFill>
                            <a:latin typeface="Cambria Math" panose="02040503050406030204" pitchFamily="18" charset="0"/>
                          </a:rPr>
                          <m:t>𝑦</m:t>
                        </m:r>
                      </m:e>
                    </m:acc>
                  </m:oMath>
                </a14:m>
                <a:r>
                  <a:rPr lang="en-US" altLang="zh-TW" sz="3200" i="1" dirty="0">
                    <a:solidFill>
                      <a:srgbClr val="FF0000"/>
                    </a:solidFill>
                    <a:latin typeface="Calibri" panose="020F0502020204030204" pitchFamily="34" charset="0"/>
                    <a:cs typeface="Calibri" panose="020F0502020204030204" pitchFamily="34" charset="0"/>
                  </a:rPr>
                  <a:t> </a:t>
                </a:r>
                <a:r>
                  <a:rPr lang="en-US" altLang="zh-TW" sz="3200" dirty="0">
                    <a:solidFill>
                      <a:srgbClr val="FF0000"/>
                    </a:solidFill>
                    <a:latin typeface="Calibri" panose="020F0502020204030204" pitchFamily="34" charset="0"/>
                    <a:cs typeface="Calibri" panose="020F0502020204030204" pitchFamily="34" charset="0"/>
                  </a:rPr>
                  <a:t>may become exponentially small or large</a:t>
                </a:r>
                <a:endParaRPr lang="zh-TW" altLang="en-US" sz="3200" dirty="0"/>
              </a:p>
            </p:txBody>
          </p:sp>
        </mc:Choice>
        <mc:Fallback xmlns="">
          <p:sp>
            <p:nvSpPr>
              <p:cNvPr id="33" name="文字方塊 32">
                <a:extLst>
                  <a:ext uri="{FF2B5EF4-FFF2-40B4-BE49-F238E27FC236}">
                    <a16:creationId xmlns:a16="http://schemas.microsoft.com/office/drawing/2014/main" id="{FEF747D6-3AA4-4131-B200-ACE793DD5403}"/>
                  </a:ext>
                </a:extLst>
              </p:cNvPr>
              <p:cNvSpPr txBox="1">
                <a:spLocks noRot="1" noChangeAspect="1" noMove="1" noResize="1" noEditPoints="1" noAdjustHandles="1" noChangeArrowheads="1" noChangeShapeType="1" noTextEdit="1"/>
              </p:cNvSpPr>
              <p:nvPr/>
            </p:nvSpPr>
            <p:spPr>
              <a:xfrm>
                <a:off x="13211608" y="5798687"/>
                <a:ext cx="3963369" cy="1569660"/>
              </a:xfrm>
              <a:prstGeom prst="rect">
                <a:avLst/>
              </a:prstGeom>
              <a:blipFill>
                <a:blip r:embed="rId14"/>
                <a:stretch>
                  <a:fillRect l="-3846" t="-4651" r="-308" b="-1162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680984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46F046D-BA92-4BE1-8ADF-B984AF306E1D}"/>
              </a:ext>
            </a:extLst>
          </p:cNvPr>
          <p:cNvSpPr>
            <a:spLocks noGrp="1"/>
          </p:cNvSpPr>
          <p:nvPr>
            <p:ph type="sldNum" sz="quarter" idx="12"/>
          </p:nvPr>
        </p:nvSpPr>
        <p:spPr/>
        <p:txBody>
          <a:bodyPr/>
          <a:lstStyle/>
          <a:p>
            <a:fld id="{19B12225-5612-419B-A8D5-4B8EEE4C217E}" type="slidenum">
              <a:rPr lang="en-US" smtClean="0"/>
              <a:pPr/>
              <a:t>25</a:t>
            </a:fld>
            <a:endParaRPr lang="en-US"/>
          </a:p>
        </p:txBody>
      </p:sp>
      <p:sp>
        <p:nvSpPr>
          <p:cNvPr id="2" name="標題 1">
            <a:extLst>
              <a:ext uri="{FF2B5EF4-FFF2-40B4-BE49-F238E27FC236}">
                <a16:creationId xmlns:a16="http://schemas.microsoft.com/office/drawing/2014/main" id="{34EDF6D8-0862-4A20-8D2F-CE0D916ABEB6}"/>
              </a:ext>
            </a:extLst>
          </p:cNvPr>
          <p:cNvSpPr>
            <a:spLocks noGrp="1"/>
          </p:cNvSpPr>
          <p:nvPr>
            <p:ph type="title" idx="4294967295"/>
          </p:nvPr>
        </p:nvSpPr>
        <p:spPr>
          <a:xfrm>
            <a:off x="0" y="106363"/>
            <a:ext cx="17340263" cy="877756"/>
          </a:xfrm>
        </p:spPr>
        <p:txBody>
          <a:bodyPr>
            <a:normAutofit fontScale="90000"/>
          </a:bodyPr>
          <a:lstStyle/>
          <a:p>
            <a:r>
              <a:rPr lang="en-US" altLang="zh-TW" sz="6000" dirty="0"/>
              <a:t>Batch Normalization</a:t>
            </a:r>
            <a:endParaRPr lang="zh-TW" altLang="en-US" dirty="0"/>
          </a:p>
        </p:txBody>
      </p:sp>
      <p:sp>
        <p:nvSpPr>
          <p:cNvPr id="4" name="矩形 3">
            <a:extLst>
              <a:ext uri="{FF2B5EF4-FFF2-40B4-BE49-F238E27FC236}">
                <a16:creationId xmlns:a16="http://schemas.microsoft.com/office/drawing/2014/main" id="{6ED30AEC-C811-4C29-9D54-31A1F3B9B4E0}"/>
              </a:ext>
            </a:extLst>
          </p:cNvPr>
          <p:cNvSpPr/>
          <p:nvPr/>
        </p:nvSpPr>
        <p:spPr>
          <a:xfrm>
            <a:off x="527094" y="1061257"/>
            <a:ext cx="16286073" cy="3323987"/>
          </a:xfrm>
          <a:prstGeom prst="rect">
            <a:avLst/>
          </a:prstGeom>
        </p:spPr>
        <p:txBody>
          <a:bodyPr wrap="square">
            <a:spAutoFit/>
          </a:bodyPr>
          <a:lstStyle/>
          <a:p>
            <a:pPr marL="457200" indent="-457200">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Let </a:t>
            </a:r>
            <a:r>
              <a:rPr lang="en-US" altLang="zh-TW" sz="3000" i="1" dirty="0">
                <a:latin typeface="Calibri" panose="020F0502020204030204" pitchFamily="34" charset="0"/>
                <a:cs typeface="Calibri" panose="020F0502020204030204" pitchFamily="34" charset="0"/>
              </a:rPr>
              <a:t>H </a:t>
            </a:r>
            <a:r>
              <a:rPr lang="en-US" altLang="zh-TW" sz="3000" dirty="0">
                <a:latin typeface="Calibri" panose="020F0502020204030204" pitchFamily="34" charset="0"/>
                <a:cs typeface="Calibri" panose="020F0502020204030204" pitchFamily="34" charset="0"/>
              </a:rPr>
              <a:t>be a </a:t>
            </a:r>
            <a:r>
              <a:rPr lang="en-US" altLang="zh-TW" sz="3000" dirty="0" err="1">
                <a:solidFill>
                  <a:srgbClr val="FF0000"/>
                </a:solidFill>
                <a:latin typeface="Calibri" panose="020F0502020204030204" pitchFamily="34" charset="0"/>
                <a:cs typeface="Calibri" panose="020F0502020204030204" pitchFamily="34" charset="0"/>
              </a:rPr>
              <a:t>minibatch</a:t>
            </a:r>
            <a:r>
              <a:rPr lang="en-US" altLang="zh-TW" sz="3000" dirty="0">
                <a:solidFill>
                  <a:srgbClr val="FF0000"/>
                </a:solidFill>
                <a:latin typeface="Calibri" panose="020F0502020204030204" pitchFamily="34" charset="0"/>
                <a:cs typeface="Calibri" panose="020F0502020204030204" pitchFamily="34" charset="0"/>
              </a:rPr>
              <a:t> of activations </a:t>
            </a:r>
            <a:r>
              <a:rPr lang="en-US" altLang="zh-TW" sz="3000" dirty="0">
                <a:latin typeface="Calibri" panose="020F0502020204030204" pitchFamily="34" charset="0"/>
                <a:cs typeface="Calibri" panose="020F0502020204030204" pitchFamily="34" charset="0"/>
              </a:rPr>
              <a:t>of the layer to normalize, arranged as a design matrix, with the activations for each example appearing in a row of the matrix. To normalize </a:t>
            </a:r>
            <a:r>
              <a:rPr lang="en-US" altLang="zh-TW" sz="3000" i="1" dirty="0">
                <a:latin typeface="Calibri" panose="020F0502020204030204" pitchFamily="34" charset="0"/>
                <a:cs typeface="Calibri" panose="020F0502020204030204" pitchFamily="34" charset="0"/>
              </a:rPr>
              <a:t>H</a:t>
            </a:r>
            <a:r>
              <a:rPr lang="en-US" altLang="zh-TW" sz="3000" dirty="0">
                <a:latin typeface="Calibri" panose="020F0502020204030204" pitchFamily="34" charset="0"/>
                <a:cs typeface="Calibri" panose="020F0502020204030204" pitchFamily="34" charset="0"/>
              </a:rPr>
              <a:t>, we replace it with</a:t>
            </a:r>
          </a:p>
          <a:p>
            <a:pPr marL="444500"/>
            <a:endParaRPr lang="en-US" altLang="zh-TW" sz="3000" dirty="0">
              <a:latin typeface="Calibri" panose="020F0502020204030204" pitchFamily="34" charset="0"/>
              <a:cs typeface="Calibri" panose="020F0502020204030204" pitchFamily="34" charset="0"/>
            </a:endParaRPr>
          </a:p>
          <a:p>
            <a:pPr marL="444500"/>
            <a:endParaRPr lang="en-US" altLang="zh-TW" sz="3000" dirty="0">
              <a:latin typeface="Calibri" panose="020F0502020204030204" pitchFamily="34" charset="0"/>
              <a:cs typeface="Calibri" panose="020F0502020204030204" pitchFamily="34" charset="0"/>
            </a:endParaRPr>
          </a:p>
          <a:p>
            <a:pPr marL="444500"/>
            <a:endParaRPr lang="en-US" altLang="zh-TW" sz="3000" dirty="0">
              <a:latin typeface="Calibri" panose="020F0502020204030204" pitchFamily="34" charset="0"/>
              <a:cs typeface="Calibri" panose="020F0502020204030204" pitchFamily="34" charset="0"/>
            </a:endParaRPr>
          </a:p>
          <a:p>
            <a:pPr marL="444500"/>
            <a:endParaRPr lang="en-US" altLang="zh-TW" sz="3000" dirty="0">
              <a:latin typeface="Calibri" panose="020F0502020204030204" pitchFamily="34" charset="0"/>
              <a:cs typeface="Calibri" panose="020F0502020204030204" pitchFamily="34" charset="0"/>
            </a:endParaRPr>
          </a:p>
          <a:p>
            <a:pPr marL="444500"/>
            <a:endParaRPr lang="en-US" altLang="zh-TW" sz="3000" dirty="0">
              <a:latin typeface="Calibri" panose="020F0502020204030204" pitchFamily="34" charset="0"/>
              <a:cs typeface="Calibri" panose="020F0502020204030204" pitchFamily="34" charset="0"/>
            </a:endParaRPr>
          </a:p>
        </p:txBody>
      </p:sp>
      <p:pic>
        <p:nvPicPr>
          <p:cNvPr id="8" name="圖片 7">
            <a:extLst>
              <a:ext uri="{FF2B5EF4-FFF2-40B4-BE49-F238E27FC236}">
                <a16:creationId xmlns:a16="http://schemas.microsoft.com/office/drawing/2014/main" id="{3D8FFC10-42B5-4D56-913E-ABCB70C4C6AF}"/>
              </a:ext>
            </a:extLst>
          </p:cNvPr>
          <p:cNvPicPr>
            <a:picLocks noChangeAspect="1"/>
          </p:cNvPicPr>
          <p:nvPr/>
        </p:nvPicPr>
        <p:blipFill>
          <a:blip r:embed="rId2"/>
          <a:stretch>
            <a:fillRect/>
          </a:stretch>
        </p:blipFill>
        <p:spPr>
          <a:xfrm>
            <a:off x="867013" y="2382715"/>
            <a:ext cx="9372600" cy="1114425"/>
          </a:xfrm>
          <a:prstGeom prst="rect">
            <a:avLst/>
          </a:prstGeom>
        </p:spPr>
      </p:pic>
      <p:grpSp>
        <p:nvGrpSpPr>
          <p:cNvPr id="5" name="群組 4">
            <a:extLst>
              <a:ext uri="{FF2B5EF4-FFF2-40B4-BE49-F238E27FC236}">
                <a16:creationId xmlns:a16="http://schemas.microsoft.com/office/drawing/2014/main" id="{B052AA14-49E1-4120-A8E6-597DED411125}"/>
              </a:ext>
            </a:extLst>
          </p:cNvPr>
          <p:cNvGrpSpPr/>
          <p:nvPr/>
        </p:nvGrpSpPr>
        <p:grpSpPr>
          <a:xfrm>
            <a:off x="10883436" y="2209800"/>
            <a:ext cx="6025029" cy="1287340"/>
            <a:chOff x="11260931" y="3011780"/>
            <a:chExt cx="6025029" cy="1287340"/>
          </a:xfrm>
        </p:grpSpPr>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36DB3932-D6D2-4841-8E46-9664902C701E}"/>
                    </a:ext>
                  </a:extLst>
                </p:cNvPr>
                <p:cNvSpPr txBox="1"/>
                <p:nvPr/>
              </p:nvSpPr>
              <p:spPr>
                <a:xfrm>
                  <a:off x="11260931" y="3011780"/>
                  <a:ext cx="3619360" cy="12873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cs typeface="Arial" pitchFamily="34" charset="0"/>
                              </a:rPr>
                            </m:ctrlPr>
                          </m:sSubPr>
                          <m:e>
                            <m:r>
                              <a:rPr lang="en-US" altLang="zh-TW" sz="2800" b="1" i="1" smtClean="0">
                                <a:latin typeface="Cambria Math" panose="02040503050406030204" pitchFamily="18" charset="0"/>
                                <a:cs typeface="Arial" pitchFamily="34" charset="0"/>
                              </a:rPr>
                              <m:t>𝑯</m:t>
                            </m:r>
                            <m:r>
                              <a:rPr lang="en-US" altLang="zh-TW" sz="2800" b="1" i="1" smtClean="0">
                                <a:latin typeface="Cambria Math" panose="02040503050406030204" pitchFamily="18" charset="0"/>
                                <a:cs typeface="Arial" pitchFamily="34" charset="0"/>
                              </a:rPr>
                              <m:t>=</m:t>
                            </m:r>
                            <m:d>
                              <m:dPr>
                                <m:begChr m:val="["/>
                                <m:endChr m:val="]"/>
                                <m:ctrlPr>
                                  <a:rPr lang="en-US" altLang="zh-TW" sz="2800" i="1">
                                    <a:latin typeface="Cambria Math" panose="02040503050406030204" pitchFamily="18" charset="0"/>
                                    <a:cs typeface="Arial" pitchFamily="34" charset="0"/>
                                  </a:rPr>
                                </m:ctrlPr>
                              </m:dPr>
                              <m:e>
                                <m:m>
                                  <m:mPr>
                                    <m:mcs>
                                      <m:mc>
                                        <m:mcPr>
                                          <m:count m:val="3"/>
                                          <m:mcJc m:val="center"/>
                                        </m:mcPr>
                                      </m:mc>
                                    </m:mcs>
                                    <m:ctrlPr>
                                      <a:rPr lang="en-US" altLang="zh-TW" sz="2800" i="1" smtClean="0">
                                        <a:latin typeface="Cambria Math" panose="02040503050406030204" pitchFamily="18" charset="0"/>
                                        <a:cs typeface="Arial" pitchFamily="34" charset="0"/>
                                      </a:rPr>
                                    </m:ctrlPr>
                                  </m:mPr>
                                  <m:mr>
                                    <m:e>
                                      <m:r>
                                        <a:rPr lang="en-US" altLang="zh-TW" sz="2800" b="0" i="1" smtClean="0">
                                          <a:solidFill>
                                            <a:srgbClr val="FF0000"/>
                                          </a:solidFill>
                                          <a:latin typeface="Cambria Math" panose="02040503050406030204" pitchFamily="18" charset="0"/>
                                          <a:cs typeface="Arial" pitchFamily="34" charset="0"/>
                                        </a:rPr>
                                        <m:t>1.8</m:t>
                                      </m:r>
                                    </m:e>
                                    <m:e>
                                      <m:r>
                                        <a:rPr lang="en-US" altLang="zh-TW" sz="2800" b="0" i="1" smtClean="0">
                                          <a:latin typeface="Cambria Math" panose="02040503050406030204" pitchFamily="18" charset="0"/>
                                          <a:cs typeface="Arial" pitchFamily="34" charset="0"/>
                                        </a:rPr>
                                        <m:t>…</m:t>
                                      </m:r>
                                    </m:e>
                                    <m:e>
                                      <m:r>
                                        <a:rPr lang="en-US" altLang="zh-TW" sz="2800" b="0" i="1" smtClean="0">
                                          <a:latin typeface="Cambria Math" panose="02040503050406030204" pitchFamily="18" charset="0"/>
                                          <a:cs typeface="Arial" pitchFamily="34" charset="0"/>
                                        </a:rPr>
                                        <m:t>1.7</m:t>
                                      </m:r>
                                    </m:e>
                                  </m:mr>
                                  <m:mr>
                                    <m:e>
                                      <m:r>
                                        <a:rPr lang="en-US" altLang="zh-TW" sz="2800" b="0" i="1" smtClean="0">
                                          <a:solidFill>
                                            <a:srgbClr val="FF0000"/>
                                          </a:solidFill>
                                          <a:latin typeface="Cambria Math" panose="02040503050406030204" pitchFamily="18" charset="0"/>
                                          <a:cs typeface="Arial" pitchFamily="34" charset="0"/>
                                        </a:rPr>
                                        <m:t>…</m:t>
                                      </m:r>
                                    </m:e>
                                    <m:e>
                                      <m:r>
                                        <a:rPr lang="en-US" altLang="zh-TW" sz="2800" b="0" i="1" smtClean="0">
                                          <a:latin typeface="Cambria Math" panose="02040503050406030204" pitchFamily="18" charset="0"/>
                                          <a:cs typeface="Arial" pitchFamily="34" charset="0"/>
                                        </a:rPr>
                                        <m:t>…</m:t>
                                      </m:r>
                                    </m:e>
                                    <m:e>
                                      <m:r>
                                        <a:rPr lang="en-US" altLang="zh-TW" sz="2800" b="0" i="1" smtClean="0">
                                          <a:latin typeface="Cambria Math" panose="02040503050406030204" pitchFamily="18" charset="0"/>
                                          <a:cs typeface="Arial" pitchFamily="34" charset="0"/>
                                        </a:rPr>
                                        <m:t>…</m:t>
                                      </m:r>
                                    </m:e>
                                  </m:mr>
                                  <m:mr>
                                    <m:e>
                                      <m:r>
                                        <a:rPr lang="en-US" altLang="zh-TW" sz="2800" b="0" i="1" smtClean="0">
                                          <a:solidFill>
                                            <a:srgbClr val="FF0000"/>
                                          </a:solidFill>
                                          <a:latin typeface="Cambria Math" panose="02040503050406030204" pitchFamily="18" charset="0"/>
                                          <a:cs typeface="Arial" pitchFamily="34" charset="0"/>
                                        </a:rPr>
                                        <m:t>1.6</m:t>
                                      </m:r>
                                    </m:e>
                                    <m:e>
                                      <m:r>
                                        <a:rPr lang="en-US" altLang="zh-TW" sz="2800" b="0" i="1" smtClean="0">
                                          <a:latin typeface="Cambria Math" panose="02040503050406030204" pitchFamily="18" charset="0"/>
                                          <a:cs typeface="Arial" pitchFamily="34" charset="0"/>
                                        </a:rPr>
                                        <m:t>…</m:t>
                                      </m:r>
                                    </m:e>
                                    <m:e>
                                      <m:r>
                                        <a:rPr lang="en-US" altLang="zh-TW" sz="2800" b="0" i="1" smtClean="0">
                                          <a:latin typeface="Cambria Math" panose="02040503050406030204" pitchFamily="18" charset="0"/>
                                          <a:cs typeface="Arial" pitchFamily="34" charset="0"/>
                                        </a:rPr>
                                        <m:t>1.1</m:t>
                                      </m:r>
                                    </m:e>
                                  </m:mr>
                                </m:m>
                              </m:e>
                            </m:d>
                          </m:e>
                          <m:sub>
                            <m:r>
                              <a:rPr lang="en-US" altLang="zh-TW" sz="2800" b="0" i="1" smtClean="0">
                                <a:latin typeface="Cambria Math" panose="02040503050406030204" pitchFamily="18" charset="0"/>
                                <a:cs typeface="Arial" pitchFamily="34" charset="0"/>
                              </a:rPr>
                              <m:t>𝑚</m:t>
                            </m:r>
                            <m:r>
                              <a:rPr lang="en-US" altLang="zh-TW" sz="2800" b="0" i="1" smtClean="0">
                                <a:latin typeface="Cambria Math" panose="02040503050406030204" pitchFamily="18" charset="0"/>
                                <a:ea typeface="Cambria Math" panose="02040503050406030204" pitchFamily="18" charset="0"/>
                                <a:cs typeface="Arial" pitchFamily="34" charset="0"/>
                              </a:rPr>
                              <m:t>×</m:t>
                            </m:r>
                            <m:r>
                              <a:rPr lang="en-US" altLang="zh-TW" sz="2800" b="0" i="1" smtClean="0">
                                <a:latin typeface="Cambria Math" panose="02040503050406030204" pitchFamily="18" charset="0"/>
                                <a:ea typeface="Cambria Math" panose="02040503050406030204" pitchFamily="18" charset="0"/>
                                <a:cs typeface="Arial" pitchFamily="34" charset="0"/>
                              </a:rPr>
                              <m:t>𝑛</m:t>
                            </m:r>
                          </m:sub>
                        </m:sSub>
                      </m:oMath>
                    </m:oMathPara>
                  </a14:m>
                  <a:endParaRPr lang="zh-TW" altLang="en-US" sz="2400" dirty="0">
                    <a:latin typeface="Arial" pitchFamily="34" charset="0"/>
                    <a:cs typeface="Arial" pitchFamily="34" charset="0"/>
                  </a:endParaRPr>
                </a:p>
              </p:txBody>
            </p:sp>
          </mc:Choice>
          <mc:Fallback xmlns="">
            <p:sp>
              <p:nvSpPr>
                <p:cNvPr id="10" name="文字方塊 9">
                  <a:extLst>
                    <a:ext uri="{FF2B5EF4-FFF2-40B4-BE49-F238E27FC236}">
                      <a16:creationId xmlns:a16="http://schemas.microsoft.com/office/drawing/2014/main" id="{36DB3932-D6D2-4841-8E46-9664902C701E}"/>
                    </a:ext>
                  </a:extLst>
                </p:cNvPr>
                <p:cNvSpPr txBox="1">
                  <a:spLocks noRot="1" noChangeAspect="1" noMove="1" noResize="1" noEditPoints="1" noAdjustHandles="1" noChangeArrowheads="1" noChangeShapeType="1" noTextEdit="1"/>
                </p:cNvSpPr>
                <p:nvPr/>
              </p:nvSpPr>
              <p:spPr>
                <a:xfrm>
                  <a:off x="11260931" y="3011780"/>
                  <a:ext cx="3619360" cy="1287340"/>
                </a:xfrm>
                <a:prstGeom prst="rect">
                  <a:avLst/>
                </a:prstGeom>
                <a:blipFill>
                  <a:blip r:embed="rId3"/>
                  <a:stretch>
                    <a:fillRect r="-168"/>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E8928010-87D0-4F6D-96BE-7753B7FA8BC8}"/>
                </a:ext>
              </a:extLst>
            </p:cNvPr>
            <p:cNvSpPr txBox="1"/>
            <p:nvPr/>
          </p:nvSpPr>
          <p:spPr>
            <a:xfrm>
              <a:off x="14809461" y="3027925"/>
              <a:ext cx="2476499" cy="830997"/>
            </a:xfrm>
            <a:prstGeom prst="rect">
              <a:avLst/>
            </a:prstGeom>
            <a:noFill/>
          </p:spPr>
          <p:txBody>
            <a:bodyPr wrap="square" rtlCol="0">
              <a:spAutoFit/>
            </a:bodyPr>
            <a:lstStyle/>
            <a:p>
              <a:r>
                <a:rPr lang="en-US" altLang="zh-TW" sz="2400" i="1" dirty="0">
                  <a:latin typeface="Calibri" panose="020F0502020204030204" pitchFamily="34" charset="0"/>
                  <a:cs typeface="Calibri" panose="020F0502020204030204" pitchFamily="34" charset="0"/>
                </a:rPr>
                <a:t>m</a:t>
              </a:r>
              <a:r>
                <a:rPr lang="en-US" altLang="zh-TW" sz="2400" dirty="0">
                  <a:latin typeface="Calibri" panose="020F0502020204030204" pitchFamily="34" charset="0"/>
                  <a:cs typeface="Calibri" panose="020F0502020204030204" pitchFamily="34" charset="0"/>
                </a:rPr>
                <a:t>: </a:t>
              </a:r>
              <a:r>
                <a:rPr lang="en-US" altLang="zh-TW" sz="2400" dirty="0" err="1">
                  <a:latin typeface="Calibri" panose="020F0502020204030204" pitchFamily="34" charset="0"/>
                  <a:cs typeface="Calibri" panose="020F0502020204030204" pitchFamily="34" charset="0"/>
                </a:rPr>
                <a:t>minibatch</a:t>
              </a:r>
              <a:r>
                <a:rPr lang="en-US" altLang="zh-TW" sz="2400" dirty="0">
                  <a:latin typeface="Calibri" panose="020F0502020204030204" pitchFamily="34" charset="0"/>
                  <a:cs typeface="Calibri" panose="020F0502020204030204" pitchFamily="34" charset="0"/>
                </a:rPr>
                <a:t> size</a:t>
              </a:r>
            </a:p>
            <a:p>
              <a:r>
                <a:rPr lang="en-US" altLang="zh-TW" sz="2400" i="1" dirty="0">
                  <a:latin typeface="Calibri" panose="020F0502020204030204" pitchFamily="34" charset="0"/>
                  <a:cs typeface="Calibri" panose="020F0502020204030204" pitchFamily="34" charset="0"/>
                </a:rPr>
                <a:t>n</a:t>
              </a:r>
              <a:r>
                <a:rPr lang="en-US" altLang="zh-TW" sz="2400" dirty="0">
                  <a:latin typeface="Calibri" panose="020F0502020204030204" pitchFamily="34" charset="0"/>
                  <a:cs typeface="Calibri" panose="020F0502020204030204" pitchFamily="34" charset="0"/>
                </a:rPr>
                <a:t>: no. of </a:t>
              </a:r>
              <a:r>
                <a:rPr lang="en-US" altLang="zh-TW" sz="2400" dirty="0" smtClean="0">
                  <a:latin typeface="Calibri" panose="020F0502020204030204" pitchFamily="34" charset="0"/>
                  <a:cs typeface="Calibri" panose="020F0502020204030204" pitchFamily="34" charset="0"/>
                </a:rPr>
                <a:t>units</a:t>
              </a:r>
            </a:p>
          </p:txBody>
        </p:sp>
      </p:gr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36DB3932-D6D2-4841-8E46-9664902C701E}"/>
                  </a:ext>
                </a:extLst>
              </p:cNvPr>
              <p:cNvSpPr txBox="1"/>
              <p:nvPr/>
            </p:nvSpPr>
            <p:spPr>
              <a:xfrm>
                <a:off x="10955871" y="3485351"/>
                <a:ext cx="354316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cs typeface="Arial" pitchFamily="34" charset="0"/>
                            </a:rPr>
                          </m:ctrlPr>
                        </m:sSubPr>
                        <m:e>
                          <m:r>
                            <a:rPr lang="zh-TW" altLang="en-US" sz="2800" i="1" smtClean="0">
                              <a:latin typeface="Cambria Math" panose="02040503050406030204" pitchFamily="18" charset="0"/>
                              <a:cs typeface="Arial" pitchFamily="34" charset="0"/>
                            </a:rPr>
                            <m:t>𝝁</m:t>
                          </m:r>
                          <m:r>
                            <a:rPr lang="en-US" altLang="zh-TW" sz="2800" b="1" i="1" smtClean="0">
                              <a:latin typeface="Cambria Math" panose="02040503050406030204" pitchFamily="18" charset="0"/>
                              <a:cs typeface="Arial" pitchFamily="34" charset="0"/>
                            </a:rPr>
                            <m:t>=</m:t>
                          </m:r>
                          <m:d>
                            <m:dPr>
                              <m:begChr m:val="["/>
                              <m:endChr m:val="]"/>
                              <m:ctrlPr>
                                <a:rPr lang="en-US" altLang="zh-TW" sz="2800" i="1">
                                  <a:latin typeface="Cambria Math" panose="02040503050406030204" pitchFamily="18" charset="0"/>
                                  <a:cs typeface="Arial" pitchFamily="34" charset="0"/>
                                </a:rPr>
                              </m:ctrlPr>
                            </m:dPr>
                            <m:e>
                              <m:m>
                                <m:mPr>
                                  <m:mcs>
                                    <m:mc>
                                      <m:mcPr>
                                        <m:count m:val="3"/>
                                        <m:mcJc m:val="center"/>
                                      </m:mcPr>
                                    </m:mc>
                                  </m:mcs>
                                  <m:ctrlPr>
                                    <a:rPr lang="en-US" altLang="zh-TW" sz="2800" i="1" smtClean="0">
                                      <a:latin typeface="Cambria Math" panose="02040503050406030204" pitchFamily="18" charset="0"/>
                                      <a:cs typeface="Arial" pitchFamily="34" charset="0"/>
                                    </a:rPr>
                                  </m:ctrlPr>
                                </m:mPr>
                                <m:mr>
                                  <m:e>
                                    <m:sSub>
                                      <m:sSubPr>
                                        <m:ctrlPr>
                                          <a:rPr lang="en-US" altLang="zh-TW" sz="2800" i="1" smtClean="0">
                                            <a:solidFill>
                                              <a:srgbClr val="FF0000"/>
                                            </a:solidFill>
                                            <a:latin typeface="Cambria Math" panose="02040503050406030204" pitchFamily="18" charset="0"/>
                                            <a:cs typeface="Arial" pitchFamily="34" charset="0"/>
                                          </a:rPr>
                                        </m:ctrlPr>
                                      </m:sSubPr>
                                      <m:e>
                                        <m:r>
                                          <a:rPr lang="zh-TW" altLang="en-US" sz="2800" i="1" smtClean="0">
                                            <a:solidFill>
                                              <a:srgbClr val="FF0000"/>
                                            </a:solidFill>
                                            <a:latin typeface="Cambria Math" panose="02040503050406030204" pitchFamily="18" charset="0"/>
                                            <a:cs typeface="Arial" pitchFamily="34" charset="0"/>
                                          </a:rPr>
                                          <m:t>𝜇</m:t>
                                        </m:r>
                                      </m:e>
                                      <m:sub>
                                        <m:r>
                                          <a:rPr lang="en-US" altLang="zh-TW" sz="2800" b="0" i="1" smtClean="0">
                                            <a:solidFill>
                                              <a:srgbClr val="FF0000"/>
                                            </a:solidFill>
                                            <a:latin typeface="Cambria Math" panose="02040503050406030204" pitchFamily="18" charset="0"/>
                                            <a:cs typeface="Arial" pitchFamily="34" charset="0"/>
                                          </a:rPr>
                                          <m:t>1</m:t>
                                        </m:r>
                                      </m:sub>
                                    </m:sSub>
                                  </m:e>
                                  <m:e>
                                    <m:r>
                                      <a:rPr lang="en-US" altLang="zh-TW" sz="2800" b="0" i="1" smtClean="0">
                                        <a:latin typeface="Cambria Math" panose="02040503050406030204" pitchFamily="18" charset="0"/>
                                        <a:cs typeface="Arial" pitchFamily="34" charset="0"/>
                                      </a:rPr>
                                      <m:t>   …</m:t>
                                    </m:r>
                                  </m:e>
                                  <m:e>
                                    <m:sSub>
                                      <m:sSubPr>
                                        <m:ctrlPr>
                                          <a:rPr lang="en-US" altLang="zh-TW" sz="2800" i="1" smtClean="0">
                                            <a:latin typeface="Cambria Math" panose="02040503050406030204" pitchFamily="18" charset="0"/>
                                            <a:cs typeface="Arial" pitchFamily="34" charset="0"/>
                                          </a:rPr>
                                        </m:ctrlPr>
                                      </m:sSubPr>
                                      <m:e>
                                        <m:r>
                                          <a:rPr lang="zh-TW" altLang="en-US" sz="2800" i="1" smtClean="0">
                                            <a:latin typeface="Cambria Math" panose="02040503050406030204" pitchFamily="18" charset="0"/>
                                            <a:cs typeface="Arial" pitchFamily="34" charset="0"/>
                                          </a:rPr>
                                          <m:t>𝜇</m:t>
                                        </m:r>
                                      </m:e>
                                      <m:sub>
                                        <m:r>
                                          <a:rPr lang="en-US" altLang="zh-TW" sz="2800" b="0" i="1" smtClean="0">
                                            <a:latin typeface="Cambria Math" panose="02040503050406030204" pitchFamily="18" charset="0"/>
                                            <a:cs typeface="Arial" pitchFamily="34" charset="0"/>
                                          </a:rPr>
                                          <m:t>𝑛</m:t>
                                        </m:r>
                                      </m:sub>
                                    </m:sSub>
                                  </m:e>
                                </m:mr>
                              </m:m>
                            </m:e>
                          </m:d>
                        </m:e>
                        <m:sub>
                          <m:r>
                            <a:rPr lang="en-US" altLang="zh-TW" sz="2800" b="0" i="1" smtClean="0">
                              <a:latin typeface="Cambria Math" panose="02040503050406030204" pitchFamily="18" charset="0"/>
                              <a:cs typeface="Arial" pitchFamily="34" charset="0"/>
                            </a:rPr>
                            <m:t>1</m:t>
                          </m:r>
                          <m:r>
                            <a:rPr lang="en-US" altLang="zh-TW" sz="2800" b="0" i="1" smtClean="0">
                              <a:latin typeface="Cambria Math" panose="02040503050406030204" pitchFamily="18" charset="0"/>
                              <a:ea typeface="Cambria Math" panose="02040503050406030204" pitchFamily="18" charset="0"/>
                              <a:cs typeface="Arial" pitchFamily="34" charset="0"/>
                            </a:rPr>
                            <m:t>×</m:t>
                          </m:r>
                          <m:r>
                            <a:rPr lang="en-US" altLang="zh-TW" sz="2800" b="0" i="1" smtClean="0">
                              <a:latin typeface="Cambria Math" panose="02040503050406030204" pitchFamily="18" charset="0"/>
                              <a:ea typeface="Cambria Math" panose="02040503050406030204" pitchFamily="18" charset="0"/>
                              <a:cs typeface="Arial" pitchFamily="34" charset="0"/>
                            </a:rPr>
                            <m:t>𝑛</m:t>
                          </m:r>
                        </m:sub>
                      </m:sSub>
                    </m:oMath>
                  </m:oMathPara>
                </a14:m>
                <a:endParaRPr lang="zh-TW" altLang="en-US" sz="2400" dirty="0">
                  <a:latin typeface="Arial" pitchFamily="34" charset="0"/>
                  <a:cs typeface="Arial" pitchFamily="34" charset="0"/>
                </a:endParaRPr>
              </a:p>
            </p:txBody>
          </p:sp>
        </mc:Choice>
        <mc:Fallback xmlns="">
          <p:sp>
            <p:nvSpPr>
              <p:cNvPr id="14" name="文字方塊 13">
                <a:extLst>
                  <a:ext uri="{FF2B5EF4-FFF2-40B4-BE49-F238E27FC236}">
                    <a16:creationId xmlns:a16="http://schemas.microsoft.com/office/drawing/2014/main" id="{36DB3932-D6D2-4841-8E46-9664902C701E}"/>
                  </a:ext>
                </a:extLst>
              </p:cNvPr>
              <p:cNvSpPr txBox="1">
                <a:spLocks noRot="1" noChangeAspect="1" noMove="1" noResize="1" noEditPoints="1" noAdjustHandles="1" noChangeArrowheads="1" noChangeShapeType="1" noTextEdit="1"/>
              </p:cNvSpPr>
              <p:nvPr/>
            </p:nvSpPr>
            <p:spPr>
              <a:xfrm>
                <a:off x="10955871" y="3485351"/>
                <a:ext cx="3543160" cy="523220"/>
              </a:xfrm>
              <a:prstGeom prst="rect">
                <a:avLst/>
              </a:prstGeom>
              <a:blipFill>
                <a:blip r:embed="rId5"/>
                <a:stretch>
                  <a:fillRect/>
                </a:stretch>
              </a:blipFill>
            </p:spPr>
            <p:txBody>
              <a:bodyPr/>
              <a:lstStyle/>
              <a:p>
                <a:r>
                  <a:rPr lang="zh-TW" altLang="en-US">
                    <a:noFill/>
                  </a:rPr>
                  <a:t> </a:t>
                </a:r>
              </a:p>
            </p:txBody>
          </p:sp>
        </mc:Fallback>
      </mc:AlternateContent>
      <p:sp>
        <p:nvSpPr>
          <p:cNvPr id="15" name="矩形 14"/>
          <p:cNvSpPr/>
          <p:nvPr/>
        </p:nvSpPr>
        <p:spPr>
          <a:xfrm>
            <a:off x="527094" y="6486480"/>
            <a:ext cx="8382000" cy="2400657"/>
          </a:xfrm>
          <a:prstGeom prst="rect">
            <a:avLst/>
          </a:prstGeom>
        </p:spPr>
        <p:txBody>
          <a:bodyPr wrap="square">
            <a:spAutoFit/>
          </a:bodyPr>
          <a:lstStyle/>
          <a:p>
            <a:pPr marL="457200" indent="-457200">
              <a:spcBef>
                <a:spcPts val="1800"/>
              </a:spcBef>
              <a:buFont typeface="Arial" panose="020B0604020202020204" pitchFamily="34" charset="0"/>
              <a:buChar char="•"/>
            </a:pPr>
            <a:r>
              <a:rPr lang="en-US" altLang="zh-TW" sz="3000" dirty="0">
                <a:latin typeface="Calibri" panose="020F0502020204030204" pitchFamily="34" charset="0"/>
                <a:cs typeface="Calibri" panose="020F0502020204030204" pitchFamily="34" charset="0"/>
              </a:rPr>
              <a:t>The arithmetic here is based on broadcasting the vector </a:t>
            </a:r>
            <a:r>
              <a:rPr lang="en-US" altLang="zh-TW" sz="3000" i="1" dirty="0">
                <a:latin typeface="Calibri" panose="020F0502020204030204" pitchFamily="34" charset="0"/>
                <a:cs typeface="Calibri" panose="020F0502020204030204" pitchFamily="34" charset="0"/>
              </a:rPr>
              <a:t>μ </a:t>
            </a:r>
            <a:r>
              <a:rPr lang="en-US" altLang="zh-TW" sz="3000" dirty="0">
                <a:latin typeface="Calibri" panose="020F0502020204030204" pitchFamily="34" charset="0"/>
                <a:cs typeface="Calibri" panose="020F0502020204030204" pitchFamily="34" charset="0"/>
              </a:rPr>
              <a:t>and the vector </a:t>
            </a:r>
            <a:r>
              <a:rPr lang="en-US" altLang="zh-TW" sz="3000" i="1" dirty="0">
                <a:latin typeface="Calibri" panose="020F0502020204030204" pitchFamily="34" charset="0"/>
                <a:cs typeface="Calibri" panose="020F0502020204030204" pitchFamily="34" charset="0"/>
              </a:rPr>
              <a:t>σ </a:t>
            </a:r>
            <a:r>
              <a:rPr lang="en-US" altLang="zh-TW" sz="3000" dirty="0">
                <a:latin typeface="Calibri" panose="020F0502020204030204" pitchFamily="34" charset="0"/>
                <a:cs typeface="Calibri" panose="020F0502020204030204" pitchFamily="34" charset="0"/>
              </a:rPr>
              <a:t>to be </a:t>
            </a:r>
            <a:r>
              <a:rPr lang="en-US" altLang="zh-TW" sz="3000" dirty="0">
                <a:solidFill>
                  <a:srgbClr val="FF0000"/>
                </a:solidFill>
                <a:latin typeface="Calibri" panose="020F0502020204030204" pitchFamily="34" charset="0"/>
                <a:cs typeface="Calibri" panose="020F0502020204030204" pitchFamily="34" charset="0"/>
              </a:rPr>
              <a:t>applied to every row of the matrix </a:t>
            </a:r>
            <a:r>
              <a:rPr lang="en-US" altLang="zh-TW" sz="3000" i="1" dirty="0">
                <a:solidFill>
                  <a:srgbClr val="FF0000"/>
                </a:solidFill>
                <a:latin typeface="Calibri" panose="020F0502020204030204" pitchFamily="34" charset="0"/>
                <a:cs typeface="Calibri" panose="020F0502020204030204" pitchFamily="34" charset="0"/>
              </a:rPr>
              <a:t>H</a:t>
            </a:r>
            <a:r>
              <a:rPr lang="en-US" altLang="zh-TW" sz="3000" dirty="0">
                <a:latin typeface="Calibri" panose="020F0502020204030204" pitchFamily="34" charset="0"/>
                <a:cs typeface="Calibri" panose="020F0502020204030204" pitchFamily="34" charset="0"/>
              </a:rPr>
              <a:t>. Within each row, the arithmetic is </a:t>
            </a:r>
            <a:r>
              <a:rPr lang="en-US" altLang="zh-TW" sz="3000" dirty="0">
                <a:solidFill>
                  <a:srgbClr val="FF0000"/>
                </a:solidFill>
                <a:latin typeface="Calibri" panose="020F0502020204030204" pitchFamily="34" charset="0"/>
                <a:cs typeface="Calibri" panose="020F0502020204030204" pitchFamily="34" charset="0"/>
              </a:rPr>
              <a:t>element-wise</a:t>
            </a:r>
            <a:r>
              <a:rPr lang="en-US" altLang="zh-TW" sz="3000" dirty="0">
                <a:latin typeface="Calibri" panose="020F0502020204030204" pitchFamily="34" charset="0"/>
                <a:cs typeface="Calibri" panose="020F0502020204030204" pitchFamily="34" charset="0"/>
              </a:rPr>
              <a:t>, so </a:t>
            </a:r>
            <a:r>
              <a:rPr lang="en-US" altLang="zh-TW" sz="3000" i="1" dirty="0" err="1">
                <a:latin typeface="Calibri" panose="020F0502020204030204" pitchFamily="34" charset="0"/>
                <a:cs typeface="Calibri" panose="020F0502020204030204" pitchFamily="34" charset="0"/>
              </a:rPr>
              <a:t>H</a:t>
            </a:r>
            <a:r>
              <a:rPr lang="en-US" altLang="zh-TW" sz="3000" i="1" baseline="-25000" dirty="0" err="1">
                <a:latin typeface="Calibri" panose="020F0502020204030204" pitchFamily="34" charset="0"/>
                <a:cs typeface="Calibri" panose="020F0502020204030204" pitchFamily="34" charset="0"/>
              </a:rPr>
              <a:t>i,j</a:t>
            </a:r>
            <a:r>
              <a:rPr lang="en-US" altLang="zh-TW" sz="3000" i="1" baseline="-25000" dirty="0">
                <a:latin typeface="Calibri" panose="020F0502020204030204" pitchFamily="34" charset="0"/>
                <a:cs typeface="Calibri" panose="020F0502020204030204" pitchFamily="34" charset="0"/>
              </a:rPr>
              <a:t> </a:t>
            </a:r>
            <a:r>
              <a:rPr lang="en-US" altLang="zh-TW" sz="3000" dirty="0">
                <a:latin typeface="Calibri" panose="020F0502020204030204" pitchFamily="34" charset="0"/>
                <a:cs typeface="Calibri" panose="020F0502020204030204" pitchFamily="34" charset="0"/>
              </a:rPr>
              <a:t>is normalized by </a:t>
            </a:r>
            <a:r>
              <a:rPr lang="en-US" altLang="zh-TW" sz="3000" dirty="0">
                <a:solidFill>
                  <a:srgbClr val="FF0000"/>
                </a:solidFill>
                <a:latin typeface="Calibri" panose="020F0502020204030204" pitchFamily="34" charset="0"/>
                <a:cs typeface="Calibri" panose="020F0502020204030204" pitchFamily="34" charset="0"/>
              </a:rPr>
              <a:t>subtracting </a:t>
            </a:r>
            <a:r>
              <a:rPr lang="en-US" altLang="zh-TW" sz="3000" i="1" dirty="0" err="1">
                <a:solidFill>
                  <a:srgbClr val="FF0000"/>
                </a:solidFill>
                <a:latin typeface="Calibri" panose="020F0502020204030204" pitchFamily="34" charset="0"/>
                <a:cs typeface="Calibri" panose="020F0502020204030204" pitchFamily="34" charset="0"/>
              </a:rPr>
              <a:t>μ</a:t>
            </a:r>
            <a:r>
              <a:rPr lang="en-US" altLang="zh-TW" sz="3000" i="1" baseline="-25000" dirty="0" err="1">
                <a:solidFill>
                  <a:srgbClr val="FF0000"/>
                </a:solidFill>
                <a:latin typeface="Calibri" panose="020F0502020204030204" pitchFamily="34" charset="0"/>
                <a:cs typeface="Calibri" panose="020F0502020204030204" pitchFamily="34" charset="0"/>
              </a:rPr>
              <a:t>j</a:t>
            </a:r>
            <a:r>
              <a:rPr lang="en-US" altLang="zh-TW" sz="3000" i="1" dirty="0">
                <a:solidFill>
                  <a:srgbClr val="FF0000"/>
                </a:solidFill>
                <a:latin typeface="Calibri" panose="020F0502020204030204" pitchFamily="34" charset="0"/>
                <a:cs typeface="Calibri" panose="020F0502020204030204" pitchFamily="34" charset="0"/>
              </a:rPr>
              <a:t> </a:t>
            </a:r>
            <a:r>
              <a:rPr lang="en-US" altLang="zh-TW" sz="3000" dirty="0">
                <a:solidFill>
                  <a:srgbClr val="FF0000"/>
                </a:solidFill>
                <a:latin typeface="Calibri" panose="020F0502020204030204" pitchFamily="34" charset="0"/>
                <a:cs typeface="Calibri" panose="020F0502020204030204" pitchFamily="34" charset="0"/>
              </a:rPr>
              <a:t>and dividing by </a:t>
            </a:r>
            <a:r>
              <a:rPr lang="en-US" altLang="zh-TW" sz="3000" i="1" dirty="0" err="1">
                <a:solidFill>
                  <a:srgbClr val="FF0000"/>
                </a:solidFill>
                <a:latin typeface="Calibri" panose="020F0502020204030204" pitchFamily="34" charset="0"/>
                <a:cs typeface="Calibri" panose="020F0502020204030204" pitchFamily="34" charset="0"/>
              </a:rPr>
              <a:t>σ</a:t>
            </a:r>
            <a:r>
              <a:rPr lang="en-US" altLang="zh-TW" sz="3000" i="1" baseline="-25000" dirty="0" err="1">
                <a:solidFill>
                  <a:srgbClr val="FF0000"/>
                </a:solidFill>
                <a:latin typeface="Calibri" panose="020F0502020204030204" pitchFamily="34" charset="0"/>
                <a:cs typeface="Calibri" panose="020F0502020204030204" pitchFamily="34" charset="0"/>
              </a:rPr>
              <a:t>j</a:t>
            </a:r>
            <a:r>
              <a:rPr lang="en-US" altLang="zh-TW" sz="3000" i="1" dirty="0">
                <a:latin typeface="Calibri" panose="020F0502020204030204" pitchFamily="34" charset="0"/>
                <a:cs typeface="Calibri" panose="020F0502020204030204" pitchFamily="34" charset="0"/>
              </a:rPr>
              <a:t> </a:t>
            </a:r>
            <a:r>
              <a:rPr lang="en-US" altLang="zh-TW" sz="3000">
                <a:latin typeface="Calibri" panose="020F0502020204030204" pitchFamily="34" charset="0"/>
                <a:cs typeface="Calibri" panose="020F0502020204030204" pitchFamily="34" charset="0"/>
              </a:rPr>
              <a:t>. </a:t>
            </a:r>
            <a:endParaRPr lang="en-US" altLang="zh-TW" sz="3000" dirty="0">
              <a:latin typeface="Calibri" panose="020F0502020204030204" pitchFamily="34" charset="0"/>
              <a:cs typeface="Calibri" panose="020F0502020204030204" pitchFamily="34" charset="0"/>
            </a:endParaRPr>
          </a:p>
        </p:txBody>
      </p:sp>
      <p:pic>
        <p:nvPicPr>
          <p:cNvPr id="6" name="圖片 5">
            <a:extLst>
              <a:ext uri="{FF2B5EF4-FFF2-40B4-BE49-F238E27FC236}">
                <a16:creationId xmlns:a16="http://schemas.microsoft.com/office/drawing/2014/main" id="{077F3046-3CC2-4FAF-A47F-2B66C41CBD36}"/>
              </a:ext>
            </a:extLst>
          </p:cNvPr>
          <p:cNvPicPr>
            <a:picLocks noChangeAspect="1"/>
          </p:cNvPicPr>
          <p:nvPr/>
        </p:nvPicPr>
        <p:blipFill>
          <a:blip r:embed="rId6"/>
          <a:stretch>
            <a:fillRect/>
          </a:stretch>
        </p:blipFill>
        <p:spPr>
          <a:xfrm>
            <a:off x="9437856" y="7823635"/>
            <a:ext cx="2891159" cy="1774935"/>
          </a:xfrm>
          <a:prstGeom prst="rect">
            <a:avLst/>
          </a:prstGeom>
        </p:spPr>
      </p:pic>
      <p:pic>
        <p:nvPicPr>
          <p:cNvPr id="12" name="圖片 11">
            <a:extLst>
              <a:ext uri="{FF2B5EF4-FFF2-40B4-BE49-F238E27FC236}">
                <a16:creationId xmlns:a16="http://schemas.microsoft.com/office/drawing/2014/main" id="{FC04CC53-9A90-47DC-9D96-1CEB8485CD5B}"/>
              </a:ext>
            </a:extLst>
          </p:cNvPr>
          <p:cNvPicPr>
            <a:picLocks noChangeAspect="1"/>
          </p:cNvPicPr>
          <p:nvPr/>
        </p:nvPicPr>
        <p:blipFill>
          <a:blip r:embed="rId7"/>
          <a:stretch>
            <a:fillRect/>
          </a:stretch>
        </p:blipFill>
        <p:spPr>
          <a:xfrm>
            <a:off x="13591882" y="7788676"/>
            <a:ext cx="2982085" cy="1782768"/>
          </a:xfrm>
          <a:prstGeom prst="rect">
            <a:avLst/>
          </a:prstGeom>
        </p:spPr>
      </p:pic>
      <p:sp>
        <p:nvSpPr>
          <p:cNvPr id="16" name="矩形 15">
            <a:extLst>
              <a:ext uri="{FF2B5EF4-FFF2-40B4-BE49-F238E27FC236}">
                <a16:creationId xmlns:a16="http://schemas.microsoft.com/office/drawing/2014/main" id="{CCAEE829-D5A2-4F8B-8C05-125215BC9281}"/>
              </a:ext>
            </a:extLst>
          </p:cNvPr>
          <p:cNvSpPr/>
          <p:nvPr/>
        </p:nvSpPr>
        <p:spPr>
          <a:xfrm>
            <a:off x="449884" y="3973459"/>
            <a:ext cx="10125247" cy="2400657"/>
          </a:xfrm>
          <a:prstGeom prst="rect">
            <a:avLst/>
          </a:prstGeom>
        </p:spPr>
        <p:txBody>
          <a:bodyPr wrap="square">
            <a:spAutoFit/>
          </a:bodyPr>
          <a:lstStyle/>
          <a:p>
            <a:pPr marL="444500"/>
            <a:r>
              <a:rPr lang="en-US" altLang="zh-TW" sz="3000">
                <a:latin typeface="Calibri" panose="020F0502020204030204" pitchFamily="34" charset="0"/>
                <a:cs typeface="Calibri" panose="020F0502020204030204" pitchFamily="34" charset="0"/>
              </a:rPr>
              <a:t>where </a:t>
            </a:r>
            <a:r>
              <a:rPr lang="en-US" altLang="zh-TW" sz="3000" i="1" dirty="0">
                <a:latin typeface="Calibri" panose="020F0502020204030204" pitchFamily="34" charset="0"/>
                <a:cs typeface="Calibri" panose="020F0502020204030204" pitchFamily="34" charset="0"/>
              </a:rPr>
              <a:t>H</a:t>
            </a:r>
            <a:r>
              <a:rPr lang="en-US" altLang="zh-TW" sz="3000" i="1" baseline="-25000" dirty="0">
                <a:latin typeface="Calibri" panose="020F0502020204030204" pitchFamily="34" charset="0"/>
                <a:cs typeface="Calibri" panose="020F0502020204030204" pitchFamily="34" charset="0"/>
              </a:rPr>
              <a:t>i</a:t>
            </a:r>
            <a:r>
              <a:rPr lang="en-US" altLang="zh-TW" sz="3000" dirty="0">
                <a:latin typeface="Calibri" panose="020F0502020204030204" pitchFamily="34" charset="0"/>
                <a:cs typeface="Calibri" panose="020F0502020204030204" pitchFamily="34" charset="0"/>
              </a:rPr>
              <a:t> is the </a:t>
            </a:r>
            <a:r>
              <a:rPr lang="en-US" altLang="zh-TW" sz="3000" i="1" dirty="0" err="1">
                <a:latin typeface="Calibri" panose="020F0502020204030204" pitchFamily="34" charset="0"/>
                <a:cs typeface="Calibri" panose="020F0502020204030204" pitchFamily="34" charset="0"/>
              </a:rPr>
              <a:t>i</a:t>
            </a:r>
            <a:r>
              <a:rPr lang="en-US" altLang="zh-TW" sz="3000" i="1" baseline="30000" dirty="0" err="1">
                <a:latin typeface="Calibri" panose="020F0502020204030204" pitchFamily="34" charset="0"/>
                <a:cs typeface="Calibri" panose="020F0502020204030204" pitchFamily="34" charset="0"/>
              </a:rPr>
              <a:t>th</a:t>
            </a:r>
            <a:r>
              <a:rPr lang="en-US" altLang="zh-TW" sz="3000" dirty="0">
                <a:latin typeface="Calibri" panose="020F0502020204030204" pitchFamily="34" charset="0"/>
                <a:cs typeface="Calibri" panose="020F0502020204030204" pitchFamily="34" charset="0"/>
              </a:rPr>
              <a:t> row of </a:t>
            </a:r>
            <a:r>
              <a:rPr lang="en-US" altLang="zh-TW" sz="3000" i="1" dirty="0">
                <a:latin typeface="Calibri" panose="020F0502020204030204" pitchFamily="34" charset="0"/>
                <a:cs typeface="Calibri" panose="020F0502020204030204" pitchFamily="34" charset="0"/>
              </a:rPr>
              <a:t>H</a:t>
            </a:r>
            <a:r>
              <a:rPr lang="en-US" altLang="zh-TW" sz="3000" dirty="0">
                <a:latin typeface="Calibri" panose="020F0502020204030204" pitchFamily="34" charset="0"/>
                <a:cs typeface="Calibri" panose="020F0502020204030204" pitchFamily="34" charset="0"/>
              </a:rPr>
              <a:t>, </a:t>
            </a:r>
            <a:r>
              <a:rPr lang="en-US" altLang="zh-TW" sz="3000" i="1" dirty="0">
                <a:latin typeface="Calibri" panose="020F0502020204030204" pitchFamily="34" charset="0"/>
                <a:cs typeface="Calibri" panose="020F0502020204030204" pitchFamily="34" charset="0"/>
              </a:rPr>
              <a:t>m</a:t>
            </a:r>
            <a:r>
              <a:rPr lang="en-US" altLang="zh-TW" sz="3000" dirty="0">
                <a:latin typeface="Calibri" panose="020F0502020204030204" pitchFamily="34" charset="0"/>
                <a:cs typeface="Calibri" panose="020F0502020204030204" pitchFamily="34" charset="0"/>
              </a:rPr>
              <a:t> is the size of </a:t>
            </a:r>
            <a:r>
              <a:rPr lang="en-US" altLang="zh-TW" sz="3000" dirty="0" err="1">
                <a:latin typeface="Calibri" panose="020F0502020204030204" pitchFamily="34" charset="0"/>
                <a:cs typeface="Calibri" panose="020F0502020204030204" pitchFamily="34" charset="0"/>
              </a:rPr>
              <a:t>minbatch</a:t>
            </a:r>
            <a:r>
              <a:rPr lang="en-US" altLang="zh-TW" sz="3000" dirty="0">
                <a:latin typeface="Calibri" panose="020F0502020204030204" pitchFamily="34" charset="0"/>
                <a:cs typeface="Calibri" panose="020F0502020204030204" pitchFamily="34" charset="0"/>
              </a:rPr>
              <a:t>, </a:t>
            </a:r>
            <a:r>
              <a:rPr lang="en-US" altLang="zh-TW" sz="3000" b="1" i="1" dirty="0">
                <a:latin typeface="Calibri" panose="020F0502020204030204" pitchFamily="34" charset="0"/>
                <a:cs typeface="Calibri" panose="020F0502020204030204" pitchFamily="34" charset="0"/>
              </a:rPr>
              <a:t>μ</a:t>
            </a:r>
            <a:r>
              <a:rPr lang="en-US" altLang="zh-TW" sz="3000" i="1" dirty="0">
                <a:latin typeface="Calibri" panose="020F0502020204030204" pitchFamily="34" charset="0"/>
                <a:cs typeface="Calibri" panose="020F0502020204030204" pitchFamily="34" charset="0"/>
              </a:rPr>
              <a:t> </a:t>
            </a:r>
            <a:r>
              <a:rPr lang="en-US" altLang="zh-TW" sz="3000" dirty="0">
                <a:latin typeface="Calibri" panose="020F0502020204030204" pitchFamily="34" charset="0"/>
                <a:cs typeface="Calibri" panose="020F0502020204030204" pitchFamily="34" charset="0"/>
              </a:rPr>
              <a:t>is a vector containing the </a:t>
            </a:r>
            <a:r>
              <a:rPr lang="en-US" altLang="zh-TW" sz="3000" dirty="0">
                <a:solidFill>
                  <a:srgbClr val="FF0000"/>
                </a:solidFill>
                <a:latin typeface="Calibri" panose="020F0502020204030204" pitchFamily="34" charset="0"/>
                <a:cs typeface="Calibri" panose="020F0502020204030204" pitchFamily="34" charset="0"/>
              </a:rPr>
              <a:t>mean of each unit</a:t>
            </a:r>
            <a:r>
              <a:rPr lang="en-US" altLang="zh-TW" sz="3000" dirty="0">
                <a:latin typeface="Calibri" panose="020F0502020204030204" pitchFamily="34" charset="0"/>
                <a:cs typeface="Calibri" panose="020F0502020204030204" pitchFamily="34" charset="0"/>
              </a:rPr>
              <a:t>, </a:t>
            </a:r>
            <a:r>
              <a:rPr lang="en-US" altLang="zh-TW" sz="3000" b="1" i="1" dirty="0">
                <a:latin typeface="Calibri" panose="020F0502020204030204" pitchFamily="34" charset="0"/>
                <a:cs typeface="Calibri" panose="020F0502020204030204" pitchFamily="34" charset="0"/>
              </a:rPr>
              <a:t>σ</a:t>
            </a:r>
            <a:r>
              <a:rPr lang="en-US" altLang="zh-TW" sz="3000" i="1" dirty="0">
                <a:latin typeface="Calibri" panose="020F0502020204030204" pitchFamily="34" charset="0"/>
                <a:cs typeface="Calibri" panose="020F0502020204030204" pitchFamily="34" charset="0"/>
              </a:rPr>
              <a:t> </a:t>
            </a:r>
            <a:r>
              <a:rPr lang="en-US" altLang="zh-TW" sz="3000" dirty="0">
                <a:latin typeface="Calibri" panose="020F0502020204030204" pitchFamily="34" charset="0"/>
                <a:cs typeface="Calibri" panose="020F0502020204030204" pitchFamily="34" charset="0"/>
              </a:rPr>
              <a:t>is a vector containing the </a:t>
            </a:r>
            <a:r>
              <a:rPr lang="en-US" altLang="zh-TW" sz="3000" dirty="0">
                <a:solidFill>
                  <a:srgbClr val="FF0000"/>
                </a:solidFill>
                <a:latin typeface="Calibri" panose="020F0502020204030204" pitchFamily="34" charset="0"/>
                <a:cs typeface="Calibri" panose="020F0502020204030204" pitchFamily="34" charset="0"/>
              </a:rPr>
              <a:t>standard deviation of each unit</a:t>
            </a:r>
            <a:r>
              <a:rPr lang="en-US" altLang="zh-TW" sz="3000" dirty="0">
                <a:latin typeface="Calibri" panose="020F0502020204030204" pitchFamily="34" charset="0"/>
                <a:cs typeface="Calibri" panose="020F0502020204030204" pitchFamily="34" charset="0"/>
              </a:rPr>
              <a:t> and </a:t>
            </a:r>
            <a:r>
              <a:rPr lang="en-US" altLang="zh-TW" sz="3000" i="1" dirty="0">
                <a:latin typeface="Calibri" panose="020F0502020204030204" pitchFamily="34" charset="0"/>
                <a:cs typeface="Calibri" panose="020F0502020204030204" pitchFamily="34" charset="0"/>
              </a:rPr>
              <a:t>δ </a:t>
            </a:r>
            <a:r>
              <a:rPr lang="en-US" altLang="zh-TW" sz="3000" dirty="0">
                <a:latin typeface="Calibri" panose="020F0502020204030204" pitchFamily="34" charset="0"/>
                <a:cs typeface="Calibri" panose="020F0502020204030204" pitchFamily="34" charset="0"/>
              </a:rPr>
              <a:t>is a small positive value such as 10</a:t>
            </a:r>
            <a:r>
              <a:rPr lang="en-US" altLang="zh-TW" sz="3000" i="1" baseline="30000" dirty="0">
                <a:latin typeface="Calibri" panose="020F0502020204030204" pitchFamily="34" charset="0"/>
                <a:cs typeface="Calibri" panose="020F0502020204030204" pitchFamily="34" charset="0"/>
              </a:rPr>
              <a:t>−</a:t>
            </a:r>
            <a:r>
              <a:rPr lang="en-US" altLang="zh-TW" sz="3000" baseline="30000" dirty="0">
                <a:latin typeface="Calibri" panose="020F0502020204030204" pitchFamily="34" charset="0"/>
                <a:cs typeface="Calibri" panose="020F0502020204030204" pitchFamily="34" charset="0"/>
              </a:rPr>
              <a:t>8</a:t>
            </a:r>
            <a:r>
              <a:rPr lang="en-US" altLang="zh-TW" sz="3000" dirty="0">
                <a:latin typeface="Calibri" panose="020F0502020204030204" pitchFamily="34" charset="0"/>
                <a:cs typeface="Calibri" panose="020F0502020204030204" pitchFamily="34" charset="0"/>
              </a:rPr>
              <a:t> imposed to avoid encountering the undefined gradient of </a:t>
            </a:r>
            <a:r>
              <a:rPr lang="en-US" altLang="zh-TW" sz="3000" i="1" dirty="0">
                <a:latin typeface="Calibri" panose="020F0502020204030204" pitchFamily="34" charset="0"/>
                <a:cs typeface="Calibri" panose="020F0502020204030204" pitchFamily="34" charset="0"/>
              </a:rPr>
              <a:t>√z </a:t>
            </a:r>
            <a:r>
              <a:rPr lang="en-US" altLang="zh-TW" sz="3000" dirty="0">
                <a:latin typeface="Calibri" panose="020F0502020204030204" pitchFamily="34" charset="0"/>
                <a:cs typeface="Calibri" panose="020F0502020204030204" pitchFamily="34" charset="0"/>
              </a:rPr>
              <a:t>at </a:t>
            </a:r>
            <a:r>
              <a:rPr lang="en-US" altLang="zh-TW" sz="3000" i="1" dirty="0">
                <a:latin typeface="Calibri" panose="020F0502020204030204" pitchFamily="34" charset="0"/>
                <a:cs typeface="Calibri" panose="020F0502020204030204" pitchFamily="34" charset="0"/>
              </a:rPr>
              <a:t>z </a:t>
            </a:r>
            <a:r>
              <a:rPr lang="en-US" altLang="zh-TW" sz="3000" dirty="0">
                <a:latin typeface="Calibri" panose="020F0502020204030204" pitchFamily="34" charset="0"/>
                <a:cs typeface="Calibri" panose="020F0502020204030204" pitchFamily="34" charset="0"/>
              </a:rPr>
              <a:t>= 0.</a:t>
            </a:r>
            <a:endParaRPr lang="zh-TW" altLang="en-US" sz="3000" dirty="0">
              <a:latin typeface="Calibri" panose="020F0502020204030204" pitchFamily="34" charset="0"/>
              <a:cs typeface="Calibri" panose="020F0502020204030204" pitchFamily="34" charset="0"/>
            </a:endParaRPr>
          </a:p>
        </p:txBody>
      </p:sp>
      <p:sp>
        <p:nvSpPr>
          <p:cNvPr id="17" name="箭號: 向右 16">
            <a:extLst>
              <a:ext uri="{FF2B5EF4-FFF2-40B4-BE49-F238E27FC236}">
                <a16:creationId xmlns:a16="http://schemas.microsoft.com/office/drawing/2014/main" id="{BA3B4A95-3ADA-4C91-8B00-F9F251E38D63}"/>
              </a:ext>
            </a:extLst>
          </p:cNvPr>
          <p:cNvSpPr/>
          <p:nvPr/>
        </p:nvSpPr>
        <p:spPr>
          <a:xfrm>
            <a:off x="12556331" y="8587507"/>
            <a:ext cx="838200" cy="41340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8EE47269-909A-4A8E-93CD-8F82C768B5A7}"/>
              </a:ext>
            </a:extLst>
          </p:cNvPr>
          <p:cNvSpPr txBox="1"/>
          <p:nvPr/>
        </p:nvSpPr>
        <p:spPr>
          <a:xfrm>
            <a:off x="12490743" y="8125842"/>
            <a:ext cx="939411" cy="461665"/>
          </a:xfrm>
          <a:prstGeom prst="rect">
            <a:avLst/>
          </a:prstGeom>
          <a:noFill/>
        </p:spPr>
        <p:txBody>
          <a:bodyPr wrap="square" rtlCol="0">
            <a:spAutoFit/>
          </a:bodyPr>
          <a:lstStyle/>
          <a:p>
            <a:pPr algn="ctr"/>
            <a:r>
              <a:rPr lang="en-US" altLang="zh-TW" sz="2400" b="1">
                <a:latin typeface="Arial" pitchFamily="34" charset="0"/>
                <a:cs typeface="Arial" pitchFamily="34" charset="0"/>
              </a:rPr>
              <a:t>BN</a:t>
            </a:r>
            <a:endParaRPr lang="zh-TW" altLang="en-US" sz="2400" b="1" dirty="0">
              <a:latin typeface="Arial" pitchFamily="34" charset="0"/>
              <a:cs typeface="Arial" pitchFamily="34" charset="0"/>
            </a:endParaRPr>
          </a:p>
        </p:txBody>
      </p:sp>
      <p:sp>
        <p:nvSpPr>
          <p:cNvPr id="19" name="文字方塊 18">
            <a:extLst>
              <a:ext uri="{FF2B5EF4-FFF2-40B4-BE49-F238E27FC236}">
                <a16:creationId xmlns:a16="http://schemas.microsoft.com/office/drawing/2014/main" id="{E17FD93C-47A2-45D4-8D98-87856D9ED5FE}"/>
              </a:ext>
            </a:extLst>
          </p:cNvPr>
          <p:cNvSpPr txBox="1"/>
          <p:nvPr/>
        </p:nvSpPr>
        <p:spPr>
          <a:xfrm>
            <a:off x="12090851" y="7572959"/>
            <a:ext cx="939411" cy="461665"/>
          </a:xfrm>
          <a:prstGeom prst="rect">
            <a:avLst/>
          </a:prstGeom>
          <a:noFill/>
        </p:spPr>
        <p:txBody>
          <a:bodyPr wrap="square" rtlCol="0">
            <a:spAutoFit/>
          </a:bodyPr>
          <a:lstStyle/>
          <a:p>
            <a:pPr algn="ctr"/>
            <a:r>
              <a:rPr lang="en-US" altLang="zh-TW" sz="2400" b="1">
                <a:solidFill>
                  <a:srgbClr val="0000CC"/>
                </a:solidFill>
                <a:latin typeface="Arial" pitchFamily="34" charset="0"/>
                <a:cs typeface="Arial" pitchFamily="34" charset="0"/>
              </a:rPr>
              <a:t>H</a:t>
            </a:r>
            <a:r>
              <a:rPr lang="en-US" altLang="zh-TW" sz="2400" b="1" i="1" baseline="-25000">
                <a:solidFill>
                  <a:srgbClr val="0000CC"/>
                </a:solidFill>
                <a:latin typeface="Times New Roman" panose="02020603050405020304" pitchFamily="18" charset="0"/>
                <a:cs typeface="Times New Roman" panose="02020603050405020304" pitchFamily="18" charset="0"/>
              </a:rPr>
              <a:t>i</a:t>
            </a:r>
            <a:r>
              <a:rPr lang="en-US" altLang="zh-TW" sz="2400" b="1" i="1" baseline="-25000">
                <a:solidFill>
                  <a:srgbClr val="0000CC"/>
                </a:solidFill>
                <a:latin typeface="Arial" pitchFamily="34" charset="0"/>
                <a:cs typeface="Arial" pitchFamily="34" charset="0"/>
              </a:rPr>
              <a:t>,</a:t>
            </a:r>
            <a:r>
              <a:rPr lang="en-US" altLang="zh-TW" sz="2400" b="1" baseline="-25000">
                <a:solidFill>
                  <a:srgbClr val="0000CC"/>
                </a:solidFill>
                <a:latin typeface="Arial" pitchFamily="34" charset="0"/>
                <a:cs typeface="Arial" pitchFamily="34" charset="0"/>
              </a:rPr>
              <a:t>1</a:t>
            </a:r>
            <a:endParaRPr lang="zh-TW" altLang="en-US" sz="2400" b="1" baseline="-25000" dirty="0">
              <a:solidFill>
                <a:srgbClr val="0000CC"/>
              </a:solidFill>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12100B11-2348-4BDB-BFDC-93D4679F5CB3}"/>
                  </a:ext>
                </a:extLst>
              </p:cNvPr>
              <p:cNvSpPr txBox="1"/>
              <p:nvPr/>
            </p:nvSpPr>
            <p:spPr>
              <a:xfrm>
                <a:off x="12895239" y="7559301"/>
                <a:ext cx="939411" cy="4889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TW" sz="2400" b="1" i="1" smtClean="0">
                              <a:solidFill>
                                <a:srgbClr val="0000CC"/>
                              </a:solidFill>
                              <a:latin typeface="Cambria Math" panose="02040503050406030204" pitchFamily="18" charset="0"/>
                              <a:cs typeface="Arial" pitchFamily="34" charset="0"/>
                            </a:rPr>
                          </m:ctrlPr>
                        </m:sSubSupPr>
                        <m:e>
                          <m:r>
                            <a:rPr lang="en-US" altLang="zh-TW" sz="2400" b="1" i="0" smtClean="0">
                              <a:solidFill>
                                <a:srgbClr val="0000CC"/>
                              </a:solidFill>
                              <a:latin typeface="Cambria Math" panose="02040503050406030204" pitchFamily="18" charset="0"/>
                              <a:cs typeface="Arial" pitchFamily="34" charset="0"/>
                            </a:rPr>
                            <m:t>𝐇</m:t>
                          </m:r>
                        </m:e>
                        <m:sub>
                          <m:r>
                            <a:rPr lang="en-US" altLang="zh-TW" sz="2400" b="1" i="1" smtClean="0">
                              <a:solidFill>
                                <a:srgbClr val="0000CC"/>
                              </a:solidFill>
                              <a:latin typeface="Cambria Math" panose="02040503050406030204" pitchFamily="18" charset="0"/>
                              <a:cs typeface="Arial" pitchFamily="34" charset="0"/>
                            </a:rPr>
                            <m:t>𝒊</m:t>
                          </m:r>
                          <m:r>
                            <a:rPr lang="en-US" altLang="zh-TW" sz="2400" b="1" i="1" smtClean="0">
                              <a:solidFill>
                                <a:srgbClr val="0000CC"/>
                              </a:solidFill>
                              <a:latin typeface="Cambria Math" panose="02040503050406030204" pitchFamily="18" charset="0"/>
                              <a:cs typeface="Arial" pitchFamily="34" charset="0"/>
                            </a:rPr>
                            <m:t>,</m:t>
                          </m:r>
                          <m:r>
                            <a:rPr lang="en-US" altLang="zh-TW" sz="2400" b="1" i="1" smtClean="0">
                              <a:solidFill>
                                <a:srgbClr val="0000CC"/>
                              </a:solidFill>
                              <a:latin typeface="Cambria Math" panose="02040503050406030204" pitchFamily="18" charset="0"/>
                              <a:cs typeface="Arial" pitchFamily="34" charset="0"/>
                            </a:rPr>
                            <m:t>𝟏</m:t>
                          </m:r>
                        </m:sub>
                        <m:sup>
                          <m:r>
                            <a:rPr lang="en-US" altLang="zh-TW" sz="2400" b="1" i="1" smtClean="0">
                              <a:solidFill>
                                <a:srgbClr val="0000CC"/>
                              </a:solidFill>
                              <a:latin typeface="Cambria Math" panose="02040503050406030204" pitchFamily="18" charset="0"/>
                              <a:cs typeface="Arial" pitchFamily="34" charset="0"/>
                            </a:rPr>
                            <m:t>′</m:t>
                          </m:r>
                        </m:sup>
                      </m:sSubSup>
                    </m:oMath>
                  </m:oMathPara>
                </a14:m>
                <a:endParaRPr lang="zh-TW" altLang="en-US" sz="2400" b="1" dirty="0">
                  <a:solidFill>
                    <a:srgbClr val="0000CC"/>
                  </a:solidFill>
                  <a:latin typeface="Arial" pitchFamily="34" charset="0"/>
                  <a:cs typeface="Arial" pitchFamily="34" charset="0"/>
                </a:endParaRPr>
              </a:p>
            </p:txBody>
          </p:sp>
        </mc:Choice>
        <mc:Fallback xmlns="">
          <p:sp>
            <p:nvSpPr>
              <p:cNvPr id="20" name="文字方塊 19">
                <a:extLst>
                  <a:ext uri="{FF2B5EF4-FFF2-40B4-BE49-F238E27FC236}">
                    <a16:creationId xmlns:a16="http://schemas.microsoft.com/office/drawing/2014/main" id="{12100B11-2348-4BDB-BFDC-93D4679F5CB3}"/>
                  </a:ext>
                </a:extLst>
              </p:cNvPr>
              <p:cNvSpPr txBox="1">
                <a:spLocks noRot="1" noChangeAspect="1" noMove="1" noResize="1" noEditPoints="1" noAdjustHandles="1" noChangeArrowheads="1" noChangeShapeType="1" noTextEdit="1"/>
              </p:cNvSpPr>
              <p:nvPr/>
            </p:nvSpPr>
            <p:spPr>
              <a:xfrm>
                <a:off x="12895239" y="7559301"/>
                <a:ext cx="939411" cy="488980"/>
              </a:xfrm>
              <a:prstGeom prst="rect">
                <a:avLst/>
              </a:prstGeom>
              <a:blipFill>
                <a:blip r:embed="rId8"/>
                <a:stretch>
                  <a:fillRect b="-12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9214EE71-126C-40A6-AFC5-C798BC7B2D30}"/>
                  </a:ext>
                </a:extLst>
              </p:cNvPr>
              <p:cNvSpPr txBox="1"/>
              <p:nvPr/>
            </p:nvSpPr>
            <p:spPr>
              <a:xfrm>
                <a:off x="12299519" y="8910813"/>
                <a:ext cx="1391666" cy="523220"/>
              </a:xfrm>
              <a:prstGeom prst="rect">
                <a:avLst/>
              </a:prstGeom>
              <a:noFill/>
            </p:spPr>
            <p:txBody>
              <a:bodyPr wrap="square" rtlCol="0">
                <a:spAutoFit/>
              </a:bodyPr>
              <a:lstStyle/>
              <a:p>
                <a:r>
                  <a:rPr lang="en-US" altLang="zh-TW" sz="2800" b="1">
                    <a:solidFill>
                      <a:srgbClr val="0000CC"/>
                    </a:solidFill>
                    <a:latin typeface="Arial" pitchFamily="34" charset="0"/>
                    <a:cs typeface="Arial" pitchFamily="34" charset="0"/>
                  </a:rPr>
                  <a:t>(</a:t>
                </a:r>
                <a14:m>
                  <m:oMath xmlns:m="http://schemas.openxmlformats.org/officeDocument/2006/math">
                    <m:sSub>
                      <m:sSubPr>
                        <m:ctrlPr>
                          <a:rPr lang="en-US" altLang="zh-TW" sz="2800" b="1" i="1" smtClean="0">
                            <a:solidFill>
                              <a:srgbClr val="0000CC"/>
                            </a:solidFill>
                            <a:latin typeface="Cambria Math" panose="02040503050406030204" pitchFamily="18" charset="0"/>
                            <a:cs typeface="Arial" pitchFamily="34" charset="0"/>
                          </a:rPr>
                        </m:ctrlPr>
                      </m:sSubPr>
                      <m:e>
                        <m:r>
                          <a:rPr lang="zh-TW" altLang="en-US" sz="2800" b="1" i="1" smtClean="0">
                            <a:solidFill>
                              <a:srgbClr val="0000CC"/>
                            </a:solidFill>
                            <a:latin typeface="Cambria Math" panose="02040503050406030204" pitchFamily="18" charset="0"/>
                            <a:cs typeface="Arial" pitchFamily="34" charset="0"/>
                          </a:rPr>
                          <m:t>𝝁</m:t>
                        </m:r>
                      </m:e>
                      <m:sub>
                        <m:r>
                          <a:rPr lang="en-US" altLang="zh-TW" sz="2800" b="1" i="1" smtClean="0">
                            <a:solidFill>
                              <a:srgbClr val="0000CC"/>
                            </a:solidFill>
                            <a:latin typeface="Cambria Math" panose="02040503050406030204" pitchFamily="18" charset="0"/>
                            <a:cs typeface="Arial" pitchFamily="34" charset="0"/>
                          </a:rPr>
                          <m:t>𝟏</m:t>
                        </m:r>
                      </m:sub>
                    </m:sSub>
                    <m:r>
                      <a:rPr lang="en-US" altLang="zh-TW" sz="2800" b="1" i="1" smtClean="0">
                        <a:solidFill>
                          <a:srgbClr val="0000CC"/>
                        </a:solidFill>
                        <a:latin typeface="Cambria Math" panose="02040503050406030204" pitchFamily="18" charset="0"/>
                        <a:cs typeface="Arial" pitchFamily="34" charset="0"/>
                      </a:rPr>
                      <m:t>,</m:t>
                    </m:r>
                    <m:sSub>
                      <m:sSubPr>
                        <m:ctrlPr>
                          <a:rPr lang="en-US" altLang="zh-TW" sz="2800" b="1" i="1" smtClean="0">
                            <a:solidFill>
                              <a:srgbClr val="0000CC"/>
                            </a:solidFill>
                            <a:latin typeface="Cambria Math" panose="02040503050406030204" pitchFamily="18" charset="0"/>
                            <a:cs typeface="Arial" pitchFamily="34" charset="0"/>
                          </a:rPr>
                        </m:ctrlPr>
                      </m:sSubPr>
                      <m:e>
                        <m:r>
                          <a:rPr lang="zh-TW" altLang="en-US" sz="2800" b="1" i="1" smtClean="0">
                            <a:solidFill>
                              <a:srgbClr val="0000CC"/>
                            </a:solidFill>
                            <a:latin typeface="Cambria Math" panose="02040503050406030204" pitchFamily="18" charset="0"/>
                            <a:cs typeface="Arial" pitchFamily="34" charset="0"/>
                          </a:rPr>
                          <m:t>𝝈</m:t>
                        </m:r>
                      </m:e>
                      <m:sub>
                        <m:r>
                          <a:rPr lang="en-US" altLang="zh-TW" sz="2800" b="1" i="1" smtClean="0">
                            <a:solidFill>
                              <a:srgbClr val="0000CC"/>
                            </a:solidFill>
                            <a:latin typeface="Cambria Math" panose="02040503050406030204" pitchFamily="18" charset="0"/>
                            <a:cs typeface="Arial" pitchFamily="34" charset="0"/>
                          </a:rPr>
                          <m:t>𝟏</m:t>
                        </m:r>
                      </m:sub>
                    </m:sSub>
                  </m:oMath>
                </a14:m>
                <a:r>
                  <a:rPr lang="en-US" altLang="zh-TW" sz="2800" b="1" dirty="0">
                    <a:solidFill>
                      <a:srgbClr val="0000CC"/>
                    </a:solidFill>
                    <a:latin typeface="Arial" pitchFamily="34" charset="0"/>
                    <a:cs typeface="Arial" pitchFamily="34" charset="0"/>
                  </a:rPr>
                  <a:t>)</a:t>
                </a:r>
                <a:endParaRPr lang="zh-TW" altLang="en-US" sz="2800" b="1" dirty="0">
                  <a:solidFill>
                    <a:srgbClr val="0000CC"/>
                  </a:solidFill>
                  <a:latin typeface="Arial" pitchFamily="34" charset="0"/>
                  <a:cs typeface="Arial" pitchFamily="34" charset="0"/>
                </a:endParaRPr>
              </a:p>
            </p:txBody>
          </p:sp>
        </mc:Choice>
        <mc:Fallback xmlns="">
          <p:sp>
            <p:nvSpPr>
              <p:cNvPr id="21" name="文字方塊 20">
                <a:extLst>
                  <a:ext uri="{FF2B5EF4-FFF2-40B4-BE49-F238E27FC236}">
                    <a16:creationId xmlns:a16="http://schemas.microsoft.com/office/drawing/2014/main" id="{9214EE71-126C-40A6-AFC5-C798BC7B2D30}"/>
                  </a:ext>
                </a:extLst>
              </p:cNvPr>
              <p:cNvSpPr txBox="1">
                <a:spLocks noRot="1" noChangeAspect="1" noMove="1" noResize="1" noEditPoints="1" noAdjustHandles="1" noChangeArrowheads="1" noChangeShapeType="1" noTextEdit="1"/>
              </p:cNvSpPr>
              <p:nvPr/>
            </p:nvSpPr>
            <p:spPr>
              <a:xfrm>
                <a:off x="12299519" y="8910813"/>
                <a:ext cx="1391666" cy="523220"/>
              </a:xfrm>
              <a:prstGeom prst="rect">
                <a:avLst/>
              </a:prstGeom>
              <a:blipFill>
                <a:blip r:embed="rId9"/>
                <a:stretch>
                  <a:fillRect l="-9211" t="-12791" r="-4825" b="-313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36DB3932-D6D2-4841-8E46-9664902C701E}"/>
                  </a:ext>
                </a:extLst>
              </p:cNvPr>
              <p:cNvSpPr txBox="1"/>
              <p:nvPr/>
            </p:nvSpPr>
            <p:spPr>
              <a:xfrm>
                <a:off x="10955871" y="4020653"/>
                <a:ext cx="354316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cs typeface="Arial" pitchFamily="34" charset="0"/>
                            </a:rPr>
                          </m:ctrlPr>
                        </m:sSubPr>
                        <m:e>
                          <m:r>
                            <a:rPr lang="zh-TW" altLang="en-US" sz="2800" b="1" i="1" smtClean="0">
                              <a:latin typeface="Cambria Math" panose="02040503050406030204" pitchFamily="18" charset="0"/>
                              <a:cs typeface="Arial" pitchFamily="34" charset="0"/>
                            </a:rPr>
                            <m:t>𝝈</m:t>
                          </m:r>
                          <m:r>
                            <a:rPr lang="en-US" altLang="zh-TW" sz="2800" b="1" i="1" smtClean="0">
                              <a:latin typeface="Cambria Math" panose="02040503050406030204" pitchFamily="18" charset="0"/>
                              <a:cs typeface="Arial" pitchFamily="34" charset="0"/>
                            </a:rPr>
                            <m:t>=</m:t>
                          </m:r>
                          <m:d>
                            <m:dPr>
                              <m:begChr m:val="["/>
                              <m:endChr m:val="]"/>
                              <m:ctrlPr>
                                <a:rPr lang="en-US" altLang="zh-TW" sz="2800" i="1">
                                  <a:latin typeface="Cambria Math" panose="02040503050406030204" pitchFamily="18" charset="0"/>
                                  <a:cs typeface="Arial" pitchFamily="34" charset="0"/>
                                </a:rPr>
                              </m:ctrlPr>
                            </m:dPr>
                            <m:e>
                              <m:m>
                                <m:mPr>
                                  <m:mcs>
                                    <m:mc>
                                      <m:mcPr>
                                        <m:count m:val="3"/>
                                        <m:mcJc m:val="center"/>
                                      </m:mcPr>
                                    </m:mc>
                                  </m:mcs>
                                  <m:ctrlPr>
                                    <a:rPr lang="en-US" altLang="zh-TW" sz="2800" i="1" smtClean="0">
                                      <a:latin typeface="Cambria Math" panose="02040503050406030204" pitchFamily="18" charset="0"/>
                                      <a:cs typeface="Arial" pitchFamily="34" charset="0"/>
                                    </a:rPr>
                                  </m:ctrlPr>
                                </m:mPr>
                                <m:mr>
                                  <m:e>
                                    <m:sSub>
                                      <m:sSubPr>
                                        <m:ctrlPr>
                                          <a:rPr lang="en-US" altLang="zh-TW" sz="2800" i="1" smtClean="0">
                                            <a:solidFill>
                                              <a:srgbClr val="FF0000"/>
                                            </a:solidFill>
                                            <a:latin typeface="Cambria Math" panose="02040503050406030204" pitchFamily="18" charset="0"/>
                                            <a:cs typeface="Arial" pitchFamily="34" charset="0"/>
                                          </a:rPr>
                                        </m:ctrlPr>
                                      </m:sSubPr>
                                      <m:e>
                                        <m:r>
                                          <a:rPr lang="zh-TW" altLang="en-US" sz="2800" i="1" smtClean="0">
                                            <a:solidFill>
                                              <a:srgbClr val="FF0000"/>
                                            </a:solidFill>
                                            <a:latin typeface="Cambria Math" panose="02040503050406030204" pitchFamily="18" charset="0"/>
                                            <a:cs typeface="Arial" pitchFamily="34" charset="0"/>
                                          </a:rPr>
                                          <m:t>𝜎</m:t>
                                        </m:r>
                                      </m:e>
                                      <m:sub>
                                        <m:r>
                                          <a:rPr lang="en-US" altLang="zh-TW" sz="2800" b="0" i="1" smtClean="0">
                                            <a:solidFill>
                                              <a:srgbClr val="FF0000"/>
                                            </a:solidFill>
                                            <a:latin typeface="Cambria Math" panose="02040503050406030204" pitchFamily="18" charset="0"/>
                                            <a:cs typeface="Arial" pitchFamily="34" charset="0"/>
                                          </a:rPr>
                                          <m:t>1</m:t>
                                        </m:r>
                                      </m:sub>
                                    </m:sSub>
                                  </m:e>
                                  <m:e>
                                    <m:r>
                                      <a:rPr lang="en-US" altLang="zh-TW" sz="2800" b="0" i="1" smtClean="0">
                                        <a:latin typeface="Cambria Math" panose="02040503050406030204" pitchFamily="18" charset="0"/>
                                        <a:cs typeface="Arial" pitchFamily="34" charset="0"/>
                                      </a:rPr>
                                      <m:t>   …</m:t>
                                    </m:r>
                                  </m:e>
                                  <m:e>
                                    <m:sSub>
                                      <m:sSubPr>
                                        <m:ctrlPr>
                                          <a:rPr lang="en-US" altLang="zh-TW" sz="2800" i="1" smtClean="0">
                                            <a:latin typeface="Cambria Math" panose="02040503050406030204" pitchFamily="18" charset="0"/>
                                            <a:cs typeface="Arial" pitchFamily="34" charset="0"/>
                                          </a:rPr>
                                        </m:ctrlPr>
                                      </m:sSubPr>
                                      <m:e>
                                        <m:r>
                                          <a:rPr lang="zh-TW" altLang="en-US" sz="2800" i="1" smtClean="0">
                                            <a:latin typeface="Cambria Math" panose="02040503050406030204" pitchFamily="18" charset="0"/>
                                            <a:cs typeface="Arial" pitchFamily="34" charset="0"/>
                                          </a:rPr>
                                          <m:t>𝜎</m:t>
                                        </m:r>
                                      </m:e>
                                      <m:sub>
                                        <m:r>
                                          <a:rPr lang="en-US" altLang="zh-TW" sz="2800" b="0" i="1" smtClean="0">
                                            <a:latin typeface="Cambria Math" panose="02040503050406030204" pitchFamily="18" charset="0"/>
                                            <a:cs typeface="Arial" pitchFamily="34" charset="0"/>
                                          </a:rPr>
                                          <m:t>𝑛</m:t>
                                        </m:r>
                                      </m:sub>
                                    </m:sSub>
                                  </m:e>
                                </m:mr>
                              </m:m>
                            </m:e>
                          </m:d>
                        </m:e>
                        <m:sub>
                          <m:r>
                            <a:rPr lang="en-US" altLang="zh-TW" sz="2800" b="0" i="1" smtClean="0">
                              <a:latin typeface="Cambria Math" panose="02040503050406030204" pitchFamily="18" charset="0"/>
                              <a:cs typeface="Arial" pitchFamily="34" charset="0"/>
                            </a:rPr>
                            <m:t>1</m:t>
                          </m:r>
                          <m:r>
                            <a:rPr lang="en-US" altLang="zh-TW" sz="2800" b="0" i="1" smtClean="0">
                              <a:latin typeface="Cambria Math" panose="02040503050406030204" pitchFamily="18" charset="0"/>
                              <a:ea typeface="Cambria Math" panose="02040503050406030204" pitchFamily="18" charset="0"/>
                              <a:cs typeface="Arial" pitchFamily="34" charset="0"/>
                            </a:rPr>
                            <m:t>×</m:t>
                          </m:r>
                          <m:r>
                            <a:rPr lang="en-US" altLang="zh-TW" sz="2800" b="0" i="1" smtClean="0">
                              <a:latin typeface="Cambria Math" panose="02040503050406030204" pitchFamily="18" charset="0"/>
                              <a:ea typeface="Cambria Math" panose="02040503050406030204" pitchFamily="18" charset="0"/>
                              <a:cs typeface="Arial" pitchFamily="34" charset="0"/>
                            </a:rPr>
                            <m:t>𝑛</m:t>
                          </m:r>
                        </m:sub>
                      </m:sSub>
                    </m:oMath>
                  </m:oMathPara>
                </a14:m>
                <a:endParaRPr lang="zh-TW" altLang="en-US" sz="2400" dirty="0">
                  <a:latin typeface="Arial" pitchFamily="34" charset="0"/>
                  <a:cs typeface="Arial" pitchFamily="34" charset="0"/>
                </a:endParaRPr>
              </a:p>
            </p:txBody>
          </p:sp>
        </mc:Choice>
        <mc:Fallback xmlns="">
          <p:sp>
            <p:nvSpPr>
              <p:cNvPr id="22" name="文字方塊 21">
                <a:extLst>
                  <a:ext uri="{FF2B5EF4-FFF2-40B4-BE49-F238E27FC236}">
                    <a16:creationId xmlns:a16="http://schemas.microsoft.com/office/drawing/2014/main" id="{36DB3932-D6D2-4841-8E46-9664902C701E}"/>
                  </a:ext>
                </a:extLst>
              </p:cNvPr>
              <p:cNvSpPr txBox="1">
                <a:spLocks noRot="1" noChangeAspect="1" noMove="1" noResize="1" noEditPoints="1" noAdjustHandles="1" noChangeArrowheads="1" noChangeShapeType="1" noTextEdit="1"/>
              </p:cNvSpPr>
              <p:nvPr/>
            </p:nvSpPr>
            <p:spPr>
              <a:xfrm>
                <a:off x="10955871" y="4020653"/>
                <a:ext cx="3543160" cy="523220"/>
              </a:xfrm>
              <a:prstGeom prst="rect">
                <a:avLst/>
              </a:prstGeom>
              <a:blipFill>
                <a:blip r:embed="rId10"/>
                <a:stretch>
                  <a:fillRect/>
                </a:stretch>
              </a:blipFill>
            </p:spPr>
            <p:txBody>
              <a:bodyPr/>
              <a:lstStyle/>
              <a:p>
                <a:r>
                  <a:rPr lang="zh-TW" altLang="en-US">
                    <a:noFill/>
                  </a:rPr>
                  <a:t> </a:t>
                </a:r>
              </a:p>
            </p:txBody>
          </p:sp>
        </mc:Fallback>
      </mc:AlternateContent>
      <p:grpSp>
        <p:nvGrpSpPr>
          <p:cNvPr id="27" name="群組 26"/>
          <p:cNvGrpSpPr/>
          <p:nvPr/>
        </p:nvGrpSpPr>
        <p:grpSpPr>
          <a:xfrm>
            <a:off x="9499438" y="4519456"/>
            <a:ext cx="7036616" cy="3176864"/>
            <a:chOff x="9499438" y="4519456"/>
            <a:chExt cx="7036616" cy="3176864"/>
          </a:xfrm>
        </p:grpSpPr>
        <p:grpSp>
          <p:nvGrpSpPr>
            <p:cNvPr id="9" name="群組 8"/>
            <p:cNvGrpSpPr/>
            <p:nvPr/>
          </p:nvGrpSpPr>
          <p:grpSpPr>
            <a:xfrm>
              <a:off x="10007351" y="4519456"/>
              <a:ext cx="6528703" cy="3176864"/>
              <a:chOff x="7824551" y="5517817"/>
              <a:chExt cx="6172200" cy="3586666"/>
            </a:xfrm>
          </p:grpSpPr>
          <p:pic>
            <p:nvPicPr>
              <p:cNvPr id="13" name="Picture 2" descr="ãbatch normalizationãçåçæå°çµæ">
                <a:extLst>
                  <a:ext uri="{FF2B5EF4-FFF2-40B4-BE49-F238E27FC236}">
                    <a16:creationId xmlns:a16="http://schemas.microsoft.com/office/drawing/2014/main" id="{69A93028-0914-47CA-A153-3AAB45EB02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4551" y="5517817"/>
                <a:ext cx="6172200" cy="358666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9527581" y="8601775"/>
                <a:ext cx="533400" cy="457200"/>
              </a:xfrm>
              <a:prstGeom prst="rect">
                <a:avLst/>
              </a:prstGeom>
              <a:noFill/>
            </p:spPr>
            <p:txBody>
              <a:bodyPr wrap="square" rtlCol="0">
                <a:spAutoFit/>
              </a:bodyPr>
              <a:lstStyle/>
              <a:p>
                <a:r>
                  <a:rPr lang="en-US" altLang="zh-TW" sz="2400" b="1" i="1" dirty="0">
                    <a:latin typeface="Times New Roman" panose="02020603050405020304" pitchFamily="18" charset="0"/>
                    <a:cs typeface="Times New Roman" panose="02020603050405020304" pitchFamily="18" charset="0"/>
                  </a:rPr>
                  <a:t>n</a:t>
                </a:r>
                <a:endParaRPr lang="zh-TW" altLang="en-US" sz="2400" b="1" i="1" dirty="0">
                  <a:latin typeface="Times New Roman" panose="02020603050405020304" pitchFamily="18" charset="0"/>
                  <a:cs typeface="Times New Roman" panose="02020603050405020304" pitchFamily="18" charset="0"/>
                </a:endParaRPr>
              </a:p>
            </p:txBody>
          </p:sp>
        </p:grpSp>
        <p:grpSp>
          <p:nvGrpSpPr>
            <p:cNvPr id="26" name="群組 25"/>
            <p:cNvGrpSpPr/>
            <p:nvPr/>
          </p:nvGrpSpPr>
          <p:grpSpPr>
            <a:xfrm>
              <a:off x="9499438" y="6364926"/>
              <a:ext cx="1547636" cy="1118556"/>
              <a:chOff x="9499438" y="6364926"/>
              <a:chExt cx="1547636" cy="1118556"/>
            </a:xfrm>
          </p:grpSpPr>
          <p:sp>
            <p:nvSpPr>
              <p:cNvPr id="23" name="右大括弧 22"/>
              <p:cNvSpPr/>
              <p:nvPr/>
            </p:nvSpPr>
            <p:spPr>
              <a:xfrm rot="5400000">
                <a:off x="9962268" y="6548897"/>
                <a:ext cx="236167" cy="839241"/>
              </a:xfrm>
              <a:prstGeom prst="rightBrace">
                <a:avLst>
                  <a:gd name="adj1" fmla="val 34343"/>
                  <a:gd name="adj2" fmla="val 5000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4" name="文字方塊 23"/>
              <p:cNvSpPr txBox="1"/>
              <p:nvPr/>
            </p:nvSpPr>
            <p:spPr>
              <a:xfrm>
                <a:off x="9499438" y="7021817"/>
                <a:ext cx="1447800" cy="461665"/>
              </a:xfrm>
              <a:prstGeom prst="rect">
                <a:avLst/>
              </a:prstGeom>
              <a:noFill/>
            </p:spPr>
            <p:txBody>
              <a:bodyPr wrap="square" rtlCol="0">
                <a:spAutoFit/>
              </a:bodyPr>
              <a:lstStyle/>
              <a:p>
                <a:r>
                  <a:rPr lang="en-US" altLang="zh-TW" sz="2400" i="1" dirty="0" smtClean="0">
                    <a:latin typeface="Times New Roman" panose="02020603050405020304" pitchFamily="18" charset="0"/>
                    <a:cs typeface="Times New Roman" panose="02020603050405020304" pitchFamily="18" charset="0"/>
                  </a:rPr>
                  <a:t>m</a:t>
                </a:r>
                <a:r>
                  <a:rPr lang="en-US" altLang="zh-TW" sz="2400" dirty="0" smtClean="0">
                    <a:latin typeface="Arial" pitchFamily="34" charset="0"/>
                    <a:cs typeface="Arial" pitchFamily="34" charset="0"/>
                  </a:rPr>
                  <a:t> </a:t>
                </a:r>
                <a:r>
                  <a:rPr lang="en-US" altLang="zh-TW" sz="2000" dirty="0" smtClean="0">
                    <a:latin typeface="Arial" pitchFamily="34" charset="0"/>
                    <a:cs typeface="Arial" pitchFamily="34" charset="0"/>
                  </a:rPr>
                  <a:t>inputs</a:t>
                </a:r>
                <a:endParaRPr lang="zh-TW" altLang="en-US" sz="2400" dirty="0" smtClean="0">
                  <a:latin typeface="Arial" pitchFamily="34" charset="0"/>
                  <a:cs typeface="Arial" pitchFamily="34" charset="0"/>
                </a:endParaRPr>
              </a:p>
            </p:txBody>
          </p:sp>
          <p:sp>
            <p:nvSpPr>
              <p:cNvPr id="25" name="文字方塊 24"/>
              <p:cNvSpPr txBox="1"/>
              <p:nvPr/>
            </p:nvSpPr>
            <p:spPr>
              <a:xfrm>
                <a:off x="9751674" y="6364926"/>
                <a:ext cx="1295400" cy="461665"/>
              </a:xfrm>
              <a:prstGeom prst="rect">
                <a:avLst/>
              </a:prstGeom>
              <a:noFill/>
            </p:spPr>
            <p:txBody>
              <a:bodyPr wrap="square" rtlCol="0">
                <a:spAutoFit/>
              </a:bodyPr>
              <a:lstStyle/>
              <a:p>
                <a:r>
                  <a:rPr lang="en-US" altLang="zh-TW" sz="2400" b="1" smtClean="0">
                    <a:latin typeface="Arial" pitchFamily="34" charset="0"/>
                    <a:cs typeface="Arial" pitchFamily="34" charset="0"/>
                  </a:rPr>
                  <a:t>…</a:t>
                </a:r>
                <a:endParaRPr lang="zh-TW" altLang="en-US" sz="2400" b="1" dirty="0" smtClean="0">
                  <a:latin typeface="Arial" pitchFamily="34" charset="0"/>
                  <a:cs typeface="Arial" pitchFamily="34" charset="0"/>
                </a:endParaRPr>
              </a:p>
            </p:txBody>
          </p:sp>
        </p:grpSp>
      </p:grpSp>
    </p:spTree>
    <p:extLst>
      <p:ext uri="{BB962C8B-B14F-4D97-AF65-F5344CB8AC3E}">
        <p14:creationId xmlns:p14="http://schemas.microsoft.com/office/powerpoint/2010/main" val="2731789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D361BDC-59E0-4396-9898-25005170D6B6}"/>
              </a:ext>
            </a:extLst>
          </p:cNvPr>
          <p:cNvSpPr>
            <a:spLocks noGrp="1"/>
          </p:cNvSpPr>
          <p:nvPr>
            <p:ph type="sldNum" sz="quarter" idx="12"/>
          </p:nvPr>
        </p:nvSpPr>
        <p:spPr>
          <a:xfrm>
            <a:off x="16314788" y="9334554"/>
            <a:ext cx="998218" cy="390144"/>
          </a:xfrm>
        </p:spPr>
        <p:txBody>
          <a:bodyPr/>
          <a:lstStyle/>
          <a:p>
            <a:fld id="{19B12225-5612-419B-A8D5-4B8EEE4C217E}" type="slidenum">
              <a:rPr lang="en-US" smtClean="0"/>
              <a:pPr/>
              <a:t>26</a:t>
            </a:fld>
            <a:endParaRPr lang="en-US"/>
          </a:p>
        </p:txBody>
      </p:sp>
      <p:sp>
        <p:nvSpPr>
          <p:cNvPr id="4" name="矩形 3">
            <a:extLst>
              <a:ext uri="{FF2B5EF4-FFF2-40B4-BE49-F238E27FC236}">
                <a16:creationId xmlns:a16="http://schemas.microsoft.com/office/drawing/2014/main" id="{D60408CF-20AA-4F87-8E41-2DC9016B2442}"/>
              </a:ext>
            </a:extLst>
          </p:cNvPr>
          <p:cNvSpPr/>
          <p:nvPr/>
        </p:nvSpPr>
        <p:spPr>
          <a:xfrm>
            <a:off x="440531" y="168076"/>
            <a:ext cx="15606236" cy="3046988"/>
          </a:xfrm>
          <a:prstGeom prst="rect">
            <a:avLst/>
          </a:prstGeom>
        </p:spPr>
        <p:txBody>
          <a:bodyPr wrap="square">
            <a:spAutoFit/>
          </a:bodyPr>
          <a:lstStyle/>
          <a:p>
            <a:pPr marL="457200" indent="-457200">
              <a:buFont typeface="Arial" panose="020B0604020202020204" pitchFamily="34" charset="0"/>
              <a:buChar char="•"/>
            </a:pPr>
            <a:r>
              <a:rPr lang="en-US" altLang="zh-TW" sz="3200">
                <a:latin typeface="Calibri" panose="020F0502020204030204" pitchFamily="34" charset="0"/>
                <a:cs typeface="Calibri" panose="020F0502020204030204" pitchFamily="34" charset="0"/>
              </a:rPr>
              <a:t>Normalizing the mean and standard deviation of a unit can </a:t>
            </a:r>
            <a:r>
              <a:rPr lang="en-US" altLang="zh-TW" sz="3200">
                <a:solidFill>
                  <a:srgbClr val="FF0000"/>
                </a:solidFill>
                <a:latin typeface="Calibri" panose="020F0502020204030204" pitchFamily="34" charset="0"/>
                <a:cs typeface="Calibri" panose="020F0502020204030204" pitchFamily="34" charset="0"/>
              </a:rPr>
              <a:t>reduce the expressive power </a:t>
            </a:r>
            <a:r>
              <a:rPr lang="en-US" altLang="zh-TW" sz="3200">
                <a:latin typeface="Calibri" panose="020F0502020204030204" pitchFamily="34" charset="0"/>
                <a:cs typeface="Calibri" panose="020F0502020204030204" pitchFamily="34" charset="0"/>
              </a:rPr>
              <a:t>of the neural network containing that unit. </a:t>
            </a:r>
          </a:p>
          <a:p>
            <a:pPr marL="457200" indent="-457200">
              <a:buFont typeface="Arial" panose="020B0604020202020204" pitchFamily="34" charset="0"/>
              <a:buChar char="•"/>
            </a:pPr>
            <a:r>
              <a:rPr lang="en-US" altLang="zh-TW" sz="3200">
                <a:latin typeface="Calibri" panose="020F0502020204030204" pitchFamily="34" charset="0"/>
                <a:cs typeface="Calibri" panose="020F0502020204030204" pitchFamily="34" charset="0"/>
              </a:rPr>
              <a:t>In order to maintain the expressive power of the network, it is common to replace the batch of hidden unit activations </a:t>
            </a:r>
            <a:r>
              <a:rPr lang="en-US" altLang="zh-TW" sz="3200" i="1">
                <a:latin typeface="Calibri" panose="020F0502020204030204" pitchFamily="34" charset="0"/>
                <a:cs typeface="Calibri" panose="020F0502020204030204" pitchFamily="34" charset="0"/>
              </a:rPr>
              <a:t>H </a:t>
            </a:r>
            <a:r>
              <a:rPr lang="en-US" altLang="zh-TW" sz="3200">
                <a:latin typeface="Calibri" panose="020F0502020204030204" pitchFamily="34" charset="0"/>
                <a:cs typeface="Calibri" panose="020F0502020204030204" pitchFamily="34" charset="0"/>
              </a:rPr>
              <a:t>with </a:t>
            </a:r>
            <a:r>
              <a:rPr lang="en-US" altLang="zh-TW" sz="3200" i="1">
                <a:solidFill>
                  <a:srgbClr val="FF0000"/>
                </a:solidFill>
                <a:latin typeface="Calibri" panose="020F0502020204030204" pitchFamily="34" charset="0"/>
                <a:cs typeface="Calibri" panose="020F0502020204030204" pitchFamily="34" charset="0"/>
              </a:rPr>
              <a:t>γH’ </a:t>
            </a:r>
            <a:r>
              <a:rPr lang="en-US" altLang="zh-TW" sz="3200">
                <a:solidFill>
                  <a:srgbClr val="FF0000"/>
                </a:solidFill>
                <a:latin typeface="Calibri" panose="020F0502020204030204" pitchFamily="34" charset="0"/>
                <a:cs typeface="Calibri" panose="020F0502020204030204" pitchFamily="34" charset="0"/>
              </a:rPr>
              <a:t>+ </a:t>
            </a:r>
            <a:r>
              <a:rPr lang="en-US" altLang="zh-TW" sz="3200" i="1">
                <a:solidFill>
                  <a:srgbClr val="FF0000"/>
                </a:solidFill>
                <a:latin typeface="Calibri" panose="020F0502020204030204" pitchFamily="34" charset="0"/>
                <a:cs typeface="Calibri" panose="020F0502020204030204" pitchFamily="34" charset="0"/>
              </a:rPr>
              <a:t>β </a:t>
            </a:r>
            <a:r>
              <a:rPr lang="en-US" altLang="zh-TW" sz="3200">
                <a:latin typeface="Calibri" panose="020F0502020204030204" pitchFamily="34" charset="0"/>
                <a:cs typeface="Calibri" panose="020F0502020204030204" pitchFamily="34" charset="0"/>
              </a:rPr>
              <a:t>rather than simply the </a:t>
            </a:r>
            <a:r>
              <a:rPr lang="en-US" altLang="zh-TW" sz="3200">
                <a:solidFill>
                  <a:srgbClr val="FF0000"/>
                </a:solidFill>
                <a:latin typeface="Calibri" panose="020F0502020204030204" pitchFamily="34" charset="0"/>
                <a:cs typeface="Calibri" panose="020F0502020204030204" pitchFamily="34" charset="0"/>
              </a:rPr>
              <a:t>normalized </a:t>
            </a:r>
            <a:r>
              <a:rPr lang="en-US" altLang="zh-TW" sz="3200" i="1">
                <a:solidFill>
                  <a:srgbClr val="FF0000"/>
                </a:solidFill>
                <a:latin typeface="Calibri" panose="020F0502020204030204" pitchFamily="34" charset="0"/>
                <a:cs typeface="Calibri" panose="020F0502020204030204" pitchFamily="34" charset="0"/>
              </a:rPr>
              <a:t>H’</a:t>
            </a:r>
            <a:r>
              <a:rPr lang="en-US" altLang="zh-TW" sz="3200">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altLang="zh-TW" sz="3200">
                <a:latin typeface="Calibri" panose="020F0502020204030204" pitchFamily="34" charset="0"/>
                <a:cs typeface="Calibri" panose="020F0502020204030204" pitchFamily="34" charset="0"/>
              </a:rPr>
              <a:t>The variables </a:t>
            </a:r>
            <a:r>
              <a:rPr lang="en-US" altLang="zh-TW" sz="3200" i="1">
                <a:latin typeface="Calibri" panose="020F0502020204030204" pitchFamily="34" charset="0"/>
                <a:cs typeface="Calibri" panose="020F0502020204030204" pitchFamily="34" charset="0"/>
              </a:rPr>
              <a:t>γ </a:t>
            </a:r>
            <a:r>
              <a:rPr lang="en-US" altLang="zh-TW" sz="3200">
                <a:latin typeface="Calibri" panose="020F0502020204030204" pitchFamily="34" charset="0"/>
                <a:cs typeface="Calibri" panose="020F0502020204030204" pitchFamily="34" charset="0"/>
              </a:rPr>
              <a:t>and </a:t>
            </a:r>
            <a:r>
              <a:rPr lang="en-US" altLang="zh-TW" sz="3200" i="1">
                <a:latin typeface="Calibri" panose="020F0502020204030204" pitchFamily="34" charset="0"/>
                <a:cs typeface="Calibri" panose="020F0502020204030204" pitchFamily="34" charset="0"/>
              </a:rPr>
              <a:t>β </a:t>
            </a:r>
            <a:r>
              <a:rPr lang="en-US" altLang="zh-TW" sz="3200">
                <a:latin typeface="Calibri" panose="020F0502020204030204" pitchFamily="34" charset="0"/>
                <a:cs typeface="Calibri" panose="020F0502020204030204" pitchFamily="34" charset="0"/>
              </a:rPr>
              <a:t>are </a:t>
            </a:r>
            <a:r>
              <a:rPr lang="en-US" altLang="zh-TW" sz="3200">
                <a:solidFill>
                  <a:srgbClr val="FF0000"/>
                </a:solidFill>
                <a:latin typeface="Calibri" panose="020F0502020204030204" pitchFamily="34" charset="0"/>
                <a:cs typeface="Calibri" panose="020F0502020204030204" pitchFamily="34" charset="0"/>
              </a:rPr>
              <a:t>learned parameters </a:t>
            </a:r>
            <a:r>
              <a:rPr lang="en-US" altLang="zh-TW" sz="3200">
                <a:latin typeface="Calibri" panose="020F0502020204030204" pitchFamily="34" charset="0"/>
                <a:cs typeface="Calibri" panose="020F0502020204030204" pitchFamily="34" charset="0"/>
              </a:rPr>
              <a:t>that allow the new variable to have any mean and standard deviation.</a:t>
            </a:r>
            <a:endParaRPr lang="zh-TW" altLang="en-US" sz="3200">
              <a:latin typeface="Calibri" panose="020F0502020204030204" pitchFamily="34" charset="0"/>
              <a:cs typeface="Calibri" panose="020F0502020204030204" pitchFamily="34" charset="0"/>
            </a:endParaRPr>
          </a:p>
        </p:txBody>
      </p:sp>
      <p:grpSp>
        <p:nvGrpSpPr>
          <p:cNvPr id="13" name="群組 12"/>
          <p:cNvGrpSpPr/>
          <p:nvPr/>
        </p:nvGrpSpPr>
        <p:grpSpPr>
          <a:xfrm>
            <a:off x="310163" y="3234314"/>
            <a:ext cx="9867900" cy="6315456"/>
            <a:chOff x="1007324" y="3352800"/>
            <a:chExt cx="9867900" cy="6315456"/>
          </a:xfrm>
        </p:grpSpPr>
        <p:pic>
          <p:nvPicPr>
            <p:cNvPr id="5" name="圖片 4">
              <a:extLst>
                <a:ext uri="{FF2B5EF4-FFF2-40B4-BE49-F238E27FC236}">
                  <a16:creationId xmlns:a16="http://schemas.microsoft.com/office/drawing/2014/main" id="{405904EA-76A4-49AE-B582-A9325248D82F}"/>
                </a:ext>
              </a:extLst>
            </p:cNvPr>
            <p:cNvPicPr>
              <a:picLocks noChangeAspect="1"/>
            </p:cNvPicPr>
            <p:nvPr/>
          </p:nvPicPr>
          <p:blipFill>
            <a:blip r:embed="rId2"/>
            <a:stretch>
              <a:fillRect/>
            </a:stretch>
          </p:blipFill>
          <p:spPr>
            <a:xfrm>
              <a:off x="1007324" y="3352800"/>
              <a:ext cx="9867900" cy="6315456"/>
            </a:xfrm>
            <a:prstGeom prst="rect">
              <a:avLst/>
            </a:prstGeom>
          </p:spPr>
        </p:pic>
        <p:sp>
          <p:nvSpPr>
            <p:cNvPr id="2" name="矩形 1">
              <a:extLst>
                <a:ext uri="{FF2B5EF4-FFF2-40B4-BE49-F238E27FC236}">
                  <a16:creationId xmlns:a16="http://schemas.microsoft.com/office/drawing/2014/main" id="{80998B49-A5CB-4B9E-A825-4434814E7163}"/>
                </a:ext>
              </a:extLst>
            </p:cNvPr>
            <p:cNvSpPr/>
            <p:nvPr/>
          </p:nvSpPr>
          <p:spPr>
            <a:xfrm>
              <a:off x="3336131" y="3460662"/>
              <a:ext cx="444352" cy="584775"/>
            </a:xfrm>
            <a:prstGeom prst="rect">
              <a:avLst/>
            </a:prstGeom>
          </p:spPr>
          <p:txBody>
            <a:bodyPr wrap="none">
              <a:spAutoFit/>
            </a:bodyPr>
            <a:lstStyle/>
            <a:p>
              <a:r>
                <a:rPr lang="en-US" altLang="zh-TW" sz="3200" b="1" i="1" dirty="0">
                  <a:latin typeface="Calibri" panose="020F0502020204030204" pitchFamily="34" charset="0"/>
                  <a:cs typeface="Calibri" panose="020F0502020204030204" pitchFamily="34" charset="0"/>
                </a:rPr>
                <a:t>H</a:t>
              </a:r>
              <a:endParaRPr lang="zh-TW" altLang="en-US" sz="3200" b="1" dirty="0"/>
            </a:p>
          </p:txBody>
        </p:sp>
      </p:gr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AFF90936-57D5-4CF9-BCB1-50C0B1DFE6FB}"/>
                  </a:ext>
                </a:extLst>
              </p:cNvPr>
              <p:cNvSpPr txBox="1"/>
              <p:nvPr/>
            </p:nvSpPr>
            <p:spPr>
              <a:xfrm>
                <a:off x="11413331" y="3356148"/>
                <a:ext cx="3619360" cy="14613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200" i="1" smtClean="0">
                              <a:latin typeface="Cambria Math" panose="02040503050406030204" pitchFamily="18" charset="0"/>
                              <a:cs typeface="Arial" pitchFamily="34" charset="0"/>
                            </a:rPr>
                          </m:ctrlPr>
                        </m:sSubPr>
                        <m:e>
                          <m:r>
                            <a:rPr lang="en-US" altLang="zh-TW" sz="3200" b="1" i="1" smtClean="0">
                              <a:latin typeface="Cambria Math" panose="02040503050406030204" pitchFamily="18" charset="0"/>
                              <a:cs typeface="Arial" pitchFamily="34" charset="0"/>
                            </a:rPr>
                            <m:t>𝑯</m:t>
                          </m:r>
                          <m:r>
                            <a:rPr lang="en-US" altLang="zh-TW" sz="3200" b="1" i="1" smtClean="0">
                              <a:latin typeface="Cambria Math" panose="02040503050406030204" pitchFamily="18" charset="0"/>
                              <a:cs typeface="Arial" pitchFamily="34" charset="0"/>
                            </a:rPr>
                            <m:t>=</m:t>
                          </m:r>
                          <m:d>
                            <m:dPr>
                              <m:begChr m:val="["/>
                              <m:endChr m:val="]"/>
                              <m:ctrlPr>
                                <a:rPr lang="en-US" altLang="zh-TW" sz="3200" i="1">
                                  <a:latin typeface="Cambria Math" panose="02040503050406030204" pitchFamily="18" charset="0"/>
                                  <a:cs typeface="Arial" pitchFamily="34" charset="0"/>
                                </a:rPr>
                              </m:ctrlPr>
                            </m:dPr>
                            <m:e>
                              <m:m>
                                <m:mPr>
                                  <m:mcs>
                                    <m:mc>
                                      <m:mcPr>
                                        <m:count m:val="3"/>
                                        <m:mcJc m:val="center"/>
                                      </m:mcPr>
                                    </m:mc>
                                  </m:mcs>
                                  <m:ctrlPr>
                                    <a:rPr lang="en-US" altLang="zh-TW" sz="3200" i="1" smtClean="0">
                                      <a:solidFill>
                                        <a:schemeClr val="tx1"/>
                                      </a:solidFill>
                                      <a:latin typeface="Cambria Math" panose="02040503050406030204" pitchFamily="18" charset="0"/>
                                      <a:cs typeface="Arial" pitchFamily="34" charset="0"/>
                                    </a:rPr>
                                  </m:ctrlPr>
                                </m:mPr>
                                <m:mr>
                                  <m:e>
                                    <m:r>
                                      <a:rPr lang="en-US" altLang="zh-TW" sz="3200" i="1" smtClean="0">
                                        <a:solidFill>
                                          <a:srgbClr val="FF0000"/>
                                        </a:solidFill>
                                        <a:latin typeface="Cambria Math" panose="02040503050406030204" pitchFamily="18" charset="0"/>
                                        <a:cs typeface="Arial" pitchFamily="34" charset="0"/>
                                      </a:rPr>
                                      <m:t>1.8</m:t>
                                    </m:r>
                                  </m:e>
                                  <m:e>
                                    <m:r>
                                      <a:rPr lang="en-US" altLang="zh-TW" sz="3200" i="1">
                                        <a:solidFill>
                                          <a:schemeClr val="tx1"/>
                                        </a:solidFill>
                                        <a:latin typeface="Cambria Math" panose="02040503050406030204" pitchFamily="18" charset="0"/>
                                        <a:cs typeface="Arial" pitchFamily="34" charset="0"/>
                                      </a:rPr>
                                      <m:t>…</m:t>
                                    </m:r>
                                  </m:e>
                                  <m:e>
                                    <m:r>
                                      <a:rPr lang="en-US" altLang="zh-TW" sz="3200" i="1">
                                        <a:solidFill>
                                          <a:schemeClr val="tx1"/>
                                        </a:solidFill>
                                        <a:latin typeface="Cambria Math" panose="02040503050406030204" pitchFamily="18" charset="0"/>
                                        <a:cs typeface="Arial" pitchFamily="34" charset="0"/>
                                      </a:rPr>
                                      <m:t>1.7</m:t>
                                    </m:r>
                                  </m:e>
                                </m:mr>
                                <m:mr>
                                  <m:e>
                                    <m:r>
                                      <a:rPr lang="en-US" altLang="zh-TW" sz="3200" i="1" smtClean="0">
                                        <a:solidFill>
                                          <a:srgbClr val="FF0000"/>
                                        </a:solidFill>
                                        <a:latin typeface="Cambria Math" panose="02040503050406030204" pitchFamily="18" charset="0"/>
                                        <a:cs typeface="Arial" pitchFamily="34" charset="0"/>
                                      </a:rPr>
                                      <m:t>…</m:t>
                                    </m:r>
                                  </m:e>
                                  <m:e>
                                    <m:r>
                                      <a:rPr lang="en-US" altLang="zh-TW" sz="3200" i="1">
                                        <a:solidFill>
                                          <a:schemeClr val="tx1"/>
                                        </a:solidFill>
                                        <a:latin typeface="Cambria Math" panose="02040503050406030204" pitchFamily="18" charset="0"/>
                                        <a:cs typeface="Arial" pitchFamily="34" charset="0"/>
                                      </a:rPr>
                                      <m:t>…</m:t>
                                    </m:r>
                                  </m:e>
                                  <m:e>
                                    <m:r>
                                      <a:rPr lang="en-US" altLang="zh-TW" sz="3200" i="1">
                                        <a:solidFill>
                                          <a:schemeClr val="tx1"/>
                                        </a:solidFill>
                                        <a:latin typeface="Cambria Math" panose="02040503050406030204" pitchFamily="18" charset="0"/>
                                        <a:cs typeface="Arial" pitchFamily="34" charset="0"/>
                                      </a:rPr>
                                      <m:t>…</m:t>
                                    </m:r>
                                  </m:e>
                                </m:mr>
                                <m:mr>
                                  <m:e>
                                    <m:r>
                                      <a:rPr lang="en-US" altLang="zh-TW" sz="3200" i="1" smtClean="0">
                                        <a:solidFill>
                                          <a:srgbClr val="FF0000"/>
                                        </a:solidFill>
                                        <a:latin typeface="Cambria Math" panose="02040503050406030204" pitchFamily="18" charset="0"/>
                                        <a:cs typeface="Arial" pitchFamily="34" charset="0"/>
                                      </a:rPr>
                                      <m:t>1.6</m:t>
                                    </m:r>
                                  </m:e>
                                  <m:e>
                                    <m:r>
                                      <a:rPr lang="en-US" altLang="zh-TW" sz="3200" i="1">
                                        <a:solidFill>
                                          <a:schemeClr val="tx1"/>
                                        </a:solidFill>
                                        <a:latin typeface="Cambria Math" panose="02040503050406030204" pitchFamily="18" charset="0"/>
                                        <a:cs typeface="Arial" pitchFamily="34" charset="0"/>
                                      </a:rPr>
                                      <m:t>…</m:t>
                                    </m:r>
                                  </m:e>
                                  <m:e>
                                    <m:r>
                                      <a:rPr lang="en-US" altLang="zh-TW" sz="3200" i="1">
                                        <a:solidFill>
                                          <a:schemeClr val="tx1"/>
                                        </a:solidFill>
                                        <a:latin typeface="Cambria Math" panose="02040503050406030204" pitchFamily="18" charset="0"/>
                                        <a:cs typeface="Arial" pitchFamily="34" charset="0"/>
                                      </a:rPr>
                                      <m:t>1.1</m:t>
                                    </m:r>
                                  </m:e>
                                </m:mr>
                              </m:m>
                            </m:e>
                          </m:d>
                        </m:e>
                        <m:sub>
                          <m:r>
                            <a:rPr lang="en-US" altLang="zh-TW" sz="3200" b="0" i="1" smtClean="0">
                              <a:latin typeface="Cambria Math" panose="02040503050406030204" pitchFamily="18" charset="0"/>
                              <a:cs typeface="Arial" pitchFamily="34" charset="0"/>
                            </a:rPr>
                            <m:t>𝑚</m:t>
                          </m:r>
                          <m:r>
                            <a:rPr lang="en-US" altLang="zh-TW" sz="3200" b="0" i="1" smtClean="0">
                              <a:latin typeface="Cambria Math" panose="02040503050406030204" pitchFamily="18" charset="0"/>
                              <a:ea typeface="Cambria Math" panose="02040503050406030204" pitchFamily="18" charset="0"/>
                              <a:cs typeface="Arial" pitchFamily="34" charset="0"/>
                            </a:rPr>
                            <m:t>×</m:t>
                          </m:r>
                          <m:r>
                            <a:rPr lang="en-US" altLang="zh-TW" sz="3200" b="0" i="1" smtClean="0">
                              <a:latin typeface="Cambria Math" panose="02040503050406030204" pitchFamily="18" charset="0"/>
                              <a:ea typeface="Cambria Math" panose="02040503050406030204" pitchFamily="18" charset="0"/>
                              <a:cs typeface="Arial" pitchFamily="34" charset="0"/>
                            </a:rPr>
                            <m:t>𝑛</m:t>
                          </m:r>
                        </m:sub>
                      </m:sSub>
                    </m:oMath>
                  </m:oMathPara>
                </a14:m>
                <a:endParaRPr lang="zh-TW" altLang="en-US" sz="2800" dirty="0">
                  <a:latin typeface="Arial" pitchFamily="34" charset="0"/>
                  <a:cs typeface="Arial" pitchFamily="34" charset="0"/>
                </a:endParaRPr>
              </a:p>
            </p:txBody>
          </p:sp>
        </mc:Choice>
        <mc:Fallback xmlns="">
          <p:sp>
            <p:nvSpPr>
              <p:cNvPr id="6" name="文字方塊 5">
                <a:extLst>
                  <a:ext uri="{FF2B5EF4-FFF2-40B4-BE49-F238E27FC236}">
                    <a16:creationId xmlns:a16="http://schemas.microsoft.com/office/drawing/2014/main" id="{AFF90936-57D5-4CF9-BCB1-50C0B1DFE6FB}"/>
                  </a:ext>
                </a:extLst>
              </p:cNvPr>
              <p:cNvSpPr txBox="1">
                <a:spLocks noRot="1" noChangeAspect="1" noMove="1" noResize="1" noEditPoints="1" noAdjustHandles="1" noChangeArrowheads="1" noChangeShapeType="1" noTextEdit="1"/>
              </p:cNvSpPr>
              <p:nvPr/>
            </p:nvSpPr>
            <p:spPr>
              <a:xfrm>
                <a:off x="11413331" y="3356148"/>
                <a:ext cx="3619360" cy="1461362"/>
              </a:xfrm>
              <a:prstGeom prst="rect">
                <a:avLst/>
              </a:prstGeom>
              <a:blipFill>
                <a:blip r:embed="rId3"/>
                <a:stretch>
                  <a:fillRect r="-14478"/>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6F92FE48-A6BB-4FE6-AE20-CFBEDDEF9B12}"/>
              </a:ext>
            </a:extLst>
          </p:cNvPr>
          <p:cNvSpPr txBox="1"/>
          <p:nvPr/>
        </p:nvSpPr>
        <p:spPr>
          <a:xfrm>
            <a:off x="13837672" y="6270654"/>
            <a:ext cx="3192428" cy="954107"/>
          </a:xfrm>
          <a:prstGeom prst="rect">
            <a:avLst/>
          </a:prstGeom>
          <a:noFill/>
        </p:spPr>
        <p:txBody>
          <a:bodyPr wrap="square" rtlCol="0">
            <a:spAutoFit/>
          </a:bodyPr>
          <a:lstStyle/>
          <a:p>
            <a:r>
              <a:rPr lang="en-US" altLang="zh-TW" sz="2800" i="1" dirty="0">
                <a:latin typeface="Calibri" panose="020F0502020204030204" pitchFamily="34" charset="0"/>
                <a:cs typeface="Calibri" panose="020F0502020204030204" pitchFamily="34" charset="0"/>
              </a:rPr>
              <a:t>m</a:t>
            </a:r>
            <a:r>
              <a:rPr lang="en-US" altLang="zh-TW" sz="2800" dirty="0">
                <a:latin typeface="Calibri" panose="020F0502020204030204" pitchFamily="34" charset="0"/>
                <a:cs typeface="Calibri" panose="020F0502020204030204" pitchFamily="34" charset="0"/>
              </a:rPr>
              <a:t>: </a:t>
            </a:r>
            <a:r>
              <a:rPr lang="en-US" altLang="zh-TW" sz="2800" dirty="0" err="1">
                <a:latin typeface="Calibri" panose="020F0502020204030204" pitchFamily="34" charset="0"/>
                <a:cs typeface="Calibri" panose="020F0502020204030204" pitchFamily="34" charset="0"/>
              </a:rPr>
              <a:t>minibatch</a:t>
            </a:r>
            <a:r>
              <a:rPr lang="en-US" altLang="zh-TW" sz="2800" dirty="0">
                <a:latin typeface="Calibri" panose="020F0502020204030204" pitchFamily="34" charset="0"/>
                <a:cs typeface="Calibri" panose="020F0502020204030204" pitchFamily="34" charset="0"/>
              </a:rPr>
              <a:t> size</a:t>
            </a:r>
          </a:p>
          <a:p>
            <a:r>
              <a:rPr lang="en-US" altLang="zh-TW" sz="2800" i="1" dirty="0">
                <a:latin typeface="Calibri" panose="020F0502020204030204" pitchFamily="34" charset="0"/>
                <a:cs typeface="Calibri" panose="020F0502020204030204" pitchFamily="34" charset="0"/>
              </a:rPr>
              <a:t>n</a:t>
            </a:r>
            <a:r>
              <a:rPr lang="en-US" altLang="zh-TW" sz="2800" dirty="0">
                <a:latin typeface="Calibri" panose="020F0502020204030204" pitchFamily="34" charset="0"/>
                <a:cs typeface="Calibri" panose="020F0502020204030204" pitchFamily="34" charset="0"/>
              </a:rPr>
              <a:t>: no. of units</a:t>
            </a:r>
            <a:endParaRPr lang="zh-TW" altLang="en-US" sz="28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6DB3932-D6D2-4841-8E46-9664902C701E}"/>
                  </a:ext>
                </a:extLst>
              </p:cNvPr>
              <p:cNvSpPr txBox="1"/>
              <p:nvPr/>
            </p:nvSpPr>
            <p:spPr>
              <a:xfrm>
                <a:off x="11489531" y="4832982"/>
                <a:ext cx="354316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200" i="1" smtClean="0">
                              <a:latin typeface="Cambria Math" panose="02040503050406030204" pitchFamily="18" charset="0"/>
                              <a:cs typeface="Arial" pitchFamily="34" charset="0"/>
                            </a:rPr>
                          </m:ctrlPr>
                        </m:sSubPr>
                        <m:e>
                          <m:r>
                            <a:rPr lang="zh-TW" altLang="en-US" sz="3200" i="1" smtClean="0">
                              <a:latin typeface="Cambria Math" panose="02040503050406030204" pitchFamily="18" charset="0"/>
                              <a:cs typeface="Arial" pitchFamily="34" charset="0"/>
                            </a:rPr>
                            <m:t>𝝁</m:t>
                          </m:r>
                          <m:r>
                            <a:rPr lang="en-US" altLang="zh-TW" sz="3200" b="1" i="1" smtClean="0">
                              <a:latin typeface="Cambria Math" panose="02040503050406030204" pitchFamily="18" charset="0"/>
                              <a:cs typeface="Arial" pitchFamily="34" charset="0"/>
                            </a:rPr>
                            <m:t>=</m:t>
                          </m:r>
                          <m:d>
                            <m:dPr>
                              <m:begChr m:val="["/>
                              <m:endChr m:val="]"/>
                              <m:ctrlPr>
                                <a:rPr lang="en-US" altLang="zh-TW" sz="3200" i="1">
                                  <a:latin typeface="Cambria Math" panose="02040503050406030204" pitchFamily="18" charset="0"/>
                                  <a:cs typeface="Arial" pitchFamily="34" charset="0"/>
                                </a:rPr>
                              </m:ctrlPr>
                            </m:dPr>
                            <m:e>
                              <m:m>
                                <m:mPr>
                                  <m:mcs>
                                    <m:mc>
                                      <m:mcPr>
                                        <m:count m:val="3"/>
                                        <m:mcJc m:val="center"/>
                                      </m:mcPr>
                                    </m:mc>
                                  </m:mcs>
                                  <m:ctrlPr>
                                    <a:rPr lang="en-US" altLang="zh-TW" sz="3200" i="1" smtClean="0">
                                      <a:latin typeface="Cambria Math" panose="02040503050406030204" pitchFamily="18" charset="0"/>
                                      <a:cs typeface="Arial" pitchFamily="34" charset="0"/>
                                    </a:rPr>
                                  </m:ctrlPr>
                                </m:mPr>
                                <m:mr>
                                  <m:e>
                                    <m:sSup>
                                      <m:sSupPr>
                                        <m:ctrlPr>
                                          <a:rPr lang="en-US" altLang="zh-TW" sz="3200" i="1" smtClean="0">
                                            <a:latin typeface="Cambria Math" panose="02040503050406030204" pitchFamily="18" charset="0"/>
                                            <a:cs typeface="Arial" pitchFamily="34" charset="0"/>
                                          </a:rPr>
                                        </m:ctrlPr>
                                      </m:sSupPr>
                                      <m:e>
                                        <m:r>
                                          <a:rPr lang="zh-TW" altLang="en-US" sz="3200" i="1" smtClean="0">
                                            <a:latin typeface="Cambria Math" panose="02040503050406030204" pitchFamily="18" charset="0"/>
                                            <a:cs typeface="Arial" pitchFamily="34" charset="0"/>
                                          </a:rPr>
                                          <m:t>𝜇</m:t>
                                        </m:r>
                                      </m:e>
                                      <m:sup>
                                        <m:r>
                                          <a:rPr lang="en-US" altLang="zh-TW" sz="3200" i="1">
                                            <a:latin typeface="Cambria Math" panose="02040503050406030204" pitchFamily="18" charset="0"/>
                                            <a:cs typeface="Arial" pitchFamily="34" charset="0"/>
                                          </a:rPr>
                                          <m:t>1</m:t>
                                        </m:r>
                                      </m:sup>
                                    </m:sSup>
                                  </m:e>
                                  <m:e>
                                    <m:r>
                                      <a:rPr lang="en-US" altLang="zh-TW" sz="3200" b="0" i="1" smtClean="0">
                                        <a:latin typeface="Cambria Math" panose="02040503050406030204" pitchFamily="18" charset="0"/>
                                        <a:cs typeface="Arial" pitchFamily="34" charset="0"/>
                                      </a:rPr>
                                      <m:t>   …</m:t>
                                    </m:r>
                                  </m:e>
                                  <m:e>
                                    <m:sSup>
                                      <m:sSupPr>
                                        <m:ctrlPr>
                                          <a:rPr lang="en-US" altLang="zh-TW" sz="3200" i="1">
                                            <a:latin typeface="Cambria Math" panose="02040503050406030204" pitchFamily="18" charset="0"/>
                                            <a:cs typeface="Arial" pitchFamily="34" charset="0"/>
                                          </a:rPr>
                                        </m:ctrlPr>
                                      </m:sSupPr>
                                      <m:e>
                                        <m:r>
                                          <a:rPr lang="zh-TW" altLang="en-US" sz="3200" i="1">
                                            <a:latin typeface="Cambria Math" panose="02040503050406030204" pitchFamily="18" charset="0"/>
                                            <a:cs typeface="Arial" pitchFamily="34" charset="0"/>
                                          </a:rPr>
                                          <m:t>𝜇</m:t>
                                        </m:r>
                                      </m:e>
                                      <m:sup>
                                        <m:r>
                                          <a:rPr lang="en-US" altLang="zh-TW" sz="3200" b="0" i="1" smtClean="0">
                                            <a:latin typeface="Cambria Math" panose="02040503050406030204" pitchFamily="18" charset="0"/>
                                            <a:cs typeface="Arial" pitchFamily="34" charset="0"/>
                                          </a:rPr>
                                          <m:t>𝑛</m:t>
                                        </m:r>
                                      </m:sup>
                                    </m:sSup>
                                  </m:e>
                                </m:mr>
                              </m:m>
                            </m:e>
                          </m:d>
                        </m:e>
                        <m:sub>
                          <m:r>
                            <a:rPr lang="en-US" altLang="zh-TW" sz="3200" b="0" i="1" smtClean="0">
                              <a:latin typeface="Cambria Math" panose="02040503050406030204" pitchFamily="18" charset="0"/>
                              <a:cs typeface="Arial" pitchFamily="34" charset="0"/>
                            </a:rPr>
                            <m:t>1</m:t>
                          </m:r>
                          <m:r>
                            <a:rPr lang="en-US" altLang="zh-TW" sz="3200" b="0" i="1" smtClean="0">
                              <a:latin typeface="Cambria Math" panose="02040503050406030204" pitchFamily="18" charset="0"/>
                              <a:ea typeface="Cambria Math" panose="02040503050406030204" pitchFamily="18" charset="0"/>
                              <a:cs typeface="Arial" pitchFamily="34" charset="0"/>
                            </a:rPr>
                            <m:t>×</m:t>
                          </m:r>
                          <m:r>
                            <a:rPr lang="en-US" altLang="zh-TW" sz="3200" b="0" i="1" smtClean="0">
                              <a:latin typeface="Cambria Math" panose="02040503050406030204" pitchFamily="18" charset="0"/>
                              <a:ea typeface="Cambria Math" panose="02040503050406030204" pitchFamily="18" charset="0"/>
                              <a:cs typeface="Arial" pitchFamily="34" charset="0"/>
                            </a:rPr>
                            <m:t>𝑛</m:t>
                          </m:r>
                        </m:sub>
                      </m:sSub>
                    </m:oMath>
                  </m:oMathPara>
                </a14:m>
                <a:endParaRPr lang="zh-TW" altLang="en-US" sz="2800" dirty="0">
                  <a:latin typeface="Arial" pitchFamily="34" charset="0"/>
                  <a:cs typeface="Arial" pitchFamily="34" charset="0"/>
                </a:endParaRPr>
              </a:p>
            </p:txBody>
          </p:sp>
        </mc:Choice>
        <mc:Fallback xmlns="">
          <p:sp>
            <p:nvSpPr>
              <p:cNvPr id="8" name="文字方塊 7">
                <a:extLst>
                  <a:ext uri="{FF2B5EF4-FFF2-40B4-BE49-F238E27FC236}">
                    <a16:creationId xmlns:a16="http://schemas.microsoft.com/office/drawing/2014/main" id="{36DB3932-D6D2-4841-8E46-9664902C701E}"/>
                  </a:ext>
                </a:extLst>
              </p:cNvPr>
              <p:cNvSpPr txBox="1">
                <a:spLocks noRot="1" noChangeAspect="1" noMove="1" noResize="1" noEditPoints="1" noAdjustHandles="1" noChangeArrowheads="1" noChangeShapeType="1" noTextEdit="1"/>
              </p:cNvSpPr>
              <p:nvPr/>
            </p:nvSpPr>
            <p:spPr>
              <a:xfrm>
                <a:off x="11489531" y="4832982"/>
                <a:ext cx="3543160" cy="584775"/>
              </a:xfrm>
              <a:prstGeom prst="rect">
                <a:avLst/>
              </a:prstGeom>
              <a:blipFill>
                <a:blip r:embed="rId4"/>
                <a:stretch>
                  <a:fillRect r="-12220"/>
                </a:stretch>
              </a:blipFill>
            </p:spPr>
            <p:txBody>
              <a:bodyPr/>
              <a:lstStyle/>
              <a:p>
                <a:r>
                  <a:rPr lang="zh-TW" altLang="en-US">
                    <a:noFill/>
                  </a:rPr>
                  <a:t> </a:t>
                </a:r>
              </a:p>
            </p:txBody>
          </p:sp>
        </mc:Fallback>
      </mc:AlternateContent>
      <p:grpSp>
        <p:nvGrpSpPr>
          <p:cNvPr id="15" name="群組 14"/>
          <p:cNvGrpSpPr/>
          <p:nvPr/>
        </p:nvGrpSpPr>
        <p:grpSpPr>
          <a:xfrm>
            <a:off x="12632531" y="2722174"/>
            <a:ext cx="2036408" cy="671401"/>
            <a:chOff x="12632531" y="2895600"/>
            <a:chExt cx="2036408" cy="671401"/>
          </a:xfrm>
        </p:grpSpPr>
        <p:sp>
          <p:nvSpPr>
            <p:cNvPr id="9" name="矩形 8"/>
            <p:cNvSpPr/>
            <p:nvPr/>
          </p:nvSpPr>
          <p:spPr>
            <a:xfrm>
              <a:off x="12632531" y="2958163"/>
              <a:ext cx="486030" cy="584775"/>
            </a:xfrm>
            <a:prstGeom prst="rect">
              <a:avLst/>
            </a:prstGeom>
          </p:spPr>
          <p:txBody>
            <a:bodyPr wrap="none">
              <a:spAutoFit/>
            </a:bodyPr>
            <a:lstStyle/>
            <a:p>
              <a:r>
                <a:rPr lang="en-US" altLang="zh-TW" sz="3200" i="1" dirty="0">
                  <a:latin typeface="Calibri" panose="020F0502020204030204" pitchFamily="34" charset="0"/>
                  <a:cs typeface="Calibri" panose="020F0502020204030204" pitchFamily="34" charset="0"/>
                </a:rPr>
                <a:t>z</a:t>
              </a:r>
              <a:r>
                <a:rPr lang="en-US" altLang="zh-TW" sz="3200" baseline="30000" dirty="0">
                  <a:latin typeface="Calibri" panose="020F0502020204030204" pitchFamily="34" charset="0"/>
                  <a:cs typeface="Calibri" panose="020F0502020204030204" pitchFamily="34" charset="0"/>
                </a:rPr>
                <a:t>1</a:t>
              </a:r>
              <a:endParaRPr lang="zh-TW" altLang="en-US" sz="3200" baseline="30000" dirty="0">
                <a:latin typeface="Calibri" panose="020F0502020204030204" pitchFamily="34" charset="0"/>
                <a:cs typeface="Calibri" panose="020F0502020204030204" pitchFamily="34" charset="0"/>
              </a:endParaRPr>
            </a:p>
          </p:txBody>
        </p:sp>
        <p:sp>
          <p:nvSpPr>
            <p:cNvPr id="10" name="矩形 9"/>
            <p:cNvSpPr/>
            <p:nvPr/>
          </p:nvSpPr>
          <p:spPr>
            <a:xfrm>
              <a:off x="14178099" y="2982226"/>
              <a:ext cx="490840" cy="584775"/>
            </a:xfrm>
            <a:prstGeom prst="rect">
              <a:avLst/>
            </a:prstGeom>
          </p:spPr>
          <p:txBody>
            <a:bodyPr wrap="none">
              <a:spAutoFit/>
            </a:bodyPr>
            <a:lstStyle/>
            <a:p>
              <a:r>
                <a:rPr lang="en-US" altLang="zh-TW" sz="3200" i="1" dirty="0" err="1">
                  <a:latin typeface="Calibri" panose="020F0502020204030204" pitchFamily="34" charset="0"/>
                  <a:cs typeface="Calibri" panose="020F0502020204030204" pitchFamily="34" charset="0"/>
                </a:rPr>
                <a:t>z</a:t>
              </a:r>
              <a:r>
                <a:rPr lang="en-US" altLang="zh-TW" sz="3200" i="1" baseline="30000" dirty="0" err="1">
                  <a:latin typeface="Calibri" panose="020F0502020204030204" pitchFamily="34" charset="0"/>
                  <a:cs typeface="Calibri" panose="020F0502020204030204" pitchFamily="34" charset="0"/>
                </a:rPr>
                <a:t>n</a:t>
              </a:r>
              <a:endParaRPr lang="zh-TW" altLang="en-US" sz="3200" i="1" baseline="30000" dirty="0">
                <a:latin typeface="Calibri" panose="020F0502020204030204" pitchFamily="34" charset="0"/>
                <a:cs typeface="Calibri" panose="020F0502020204030204" pitchFamily="34" charset="0"/>
              </a:endParaRPr>
            </a:p>
          </p:txBody>
        </p:sp>
        <p:sp>
          <p:nvSpPr>
            <p:cNvPr id="11" name="矩形 10"/>
            <p:cNvSpPr/>
            <p:nvPr/>
          </p:nvSpPr>
          <p:spPr>
            <a:xfrm>
              <a:off x="13418286" y="2895600"/>
              <a:ext cx="468398" cy="584775"/>
            </a:xfrm>
            <a:prstGeom prst="rect">
              <a:avLst/>
            </a:prstGeom>
          </p:spPr>
          <p:txBody>
            <a:bodyPr wrap="none">
              <a:spAutoFit/>
            </a:bodyPr>
            <a:lstStyle/>
            <a:p>
              <a:r>
                <a:rPr lang="en-US" altLang="zh-TW" sz="3200" dirty="0">
                  <a:latin typeface="Calibri" panose="020F0502020204030204" pitchFamily="34" charset="0"/>
                  <a:cs typeface="Calibri" panose="020F0502020204030204" pitchFamily="34" charset="0"/>
                </a:rPr>
                <a:t>…</a:t>
              </a:r>
              <a:endParaRPr lang="zh-TW" altLang="en-US" sz="3200" dirty="0">
                <a:latin typeface="Calibri" panose="020F0502020204030204" pitchFamily="34" charset="0"/>
                <a:cs typeface="Calibri" panose="020F0502020204030204" pitchFamily="34" charset="0"/>
              </a:endParaRPr>
            </a:p>
          </p:txBody>
        </p:sp>
      </p:grpSp>
      <p:pic>
        <p:nvPicPr>
          <p:cNvPr id="16" name="圖片 15">
            <a:extLst>
              <a:ext uri="{FF2B5EF4-FFF2-40B4-BE49-F238E27FC236}">
                <a16:creationId xmlns:a16="http://schemas.microsoft.com/office/drawing/2014/main" id="{05884434-AD30-4EF1-B14B-E3B04AF2C30E}"/>
              </a:ext>
            </a:extLst>
          </p:cNvPr>
          <p:cNvPicPr>
            <a:picLocks noChangeAspect="1"/>
          </p:cNvPicPr>
          <p:nvPr/>
        </p:nvPicPr>
        <p:blipFill>
          <a:blip r:embed="rId5"/>
          <a:stretch>
            <a:fillRect/>
          </a:stretch>
        </p:blipFill>
        <p:spPr>
          <a:xfrm>
            <a:off x="9755327" y="8074181"/>
            <a:ext cx="2249357" cy="549794"/>
          </a:xfrm>
          <a:prstGeom prst="rect">
            <a:avLst/>
          </a:prstGeom>
        </p:spPr>
      </p:pic>
      <p:pic>
        <p:nvPicPr>
          <p:cNvPr id="19" name="圖片 18">
            <a:extLst>
              <a:ext uri="{FF2B5EF4-FFF2-40B4-BE49-F238E27FC236}">
                <a16:creationId xmlns:a16="http://schemas.microsoft.com/office/drawing/2014/main" id="{F63B3E32-8B8C-4900-923C-1C0853CB8C5A}"/>
              </a:ext>
            </a:extLst>
          </p:cNvPr>
          <p:cNvPicPr>
            <a:picLocks noChangeAspect="1"/>
          </p:cNvPicPr>
          <p:nvPr/>
        </p:nvPicPr>
        <p:blipFill>
          <a:blip r:embed="rId6"/>
          <a:stretch>
            <a:fillRect/>
          </a:stretch>
        </p:blipFill>
        <p:spPr>
          <a:xfrm>
            <a:off x="12563284" y="7325106"/>
            <a:ext cx="2131854" cy="1962150"/>
          </a:xfrm>
          <a:prstGeom prst="rect">
            <a:avLst/>
          </a:prstGeom>
        </p:spPr>
      </p:pic>
      <p:pic>
        <p:nvPicPr>
          <p:cNvPr id="14" name="圖片 13"/>
          <p:cNvPicPr>
            <a:picLocks noChangeAspect="1"/>
          </p:cNvPicPr>
          <p:nvPr/>
        </p:nvPicPr>
        <p:blipFill>
          <a:blip r:embed="rId7"/>
          <a:stretch>
            <a:fillRect/>
          </a:stretch>
        </p:blipFill>
        <p:spPr>
          <a:xfrm>
            <a:off x="14960051" y="7877475"/>
            <a:ext cx="2106684" cy="1314450"/>
          </a:xfrm>
          <a:prstGeom prst="rect">
            <a:avLst/>
          </a:prstGeom>
        </p:spPr>
      </p:pic>
      <p:sp>
        <p:nvSpPr>
          <p:cNvPr id="17" name="向右箭號 16"/>
          <p:cNvSpPr/>
          <p:nvPr/>
        </p:nvSpPr>
        <p:spPr>
          <a:xfrm>
            <a:off x="12175296" y="8192286"/>
            <a:ext cx="252881" cy="304800"/>
          </a:xfrm>
          <a:prstGeom prst="rightArrow">
            <a:avLst/>
          </a:prstGeom>
          <a:solidFill>
            <a:srgbClr val="0000CC"/>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0" name="向右箭號 19"/>
          <p:cNvSpPr/>
          <p:nvPr/>
        </p:nvSpPr>
        <p:spPr>
          <a:xfrm>
            <a:off x="14660823" y="8200309"/>
            <a:ext cx="252881" cy="304800"/>
          </a:xfrm>
          <a:prstGeom prst="rightArrow">
            <a:avLst/>
          </a:prstGeom>
          <a:solidFill>
            <a:srgbClr val="0000CC"/>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B3D3691F-6638-4B57-91E6-C337CCF2BBAD}"/>
              </a:ext>
            </a:extLst>
          </p:cNvPr>
          <p:cNvSpPr/>
          <p:nvPr/>
        </p:nvSpPr>
        <p:spPr>
          <a:xfrm>
            <a:off x="10127306" y="7332021"/>
            <a:ext cx="444352" cy="584775"/>
          </a:xfrm>
          <a:prstGeom prst="rect">
            <a:avLst/>
          </a:prstGeom>
        </p:spPr>
        <p:txBody>
          <a:bodyPr wrap="none">
            <a:spAutoFit/>
          </a:bodyPr>
          <a:lstStyle/>
          <a:p>
            <a:r>
              <a:rPr lang="en-US" altLang="zh-TW" sz="3200" b="1" i="1" dirty="0">
                <a:latin typeface="Calibri" panose="020F0502020204030204" pitchFamily="34" charset="0"/>
                <a:cs typeface="Calibri" panose="020F0502020204030204" pitchFamily="34" charset="0"/>
              </a:rPr>
              <a:t>H</a:t>
            </a:r>
            <a:endParaRPr lang="zh-TW" altLang="en-US" sz="3200" b="1" dirty="0"/>
          </a:p>
        </p:txBody>
      </p:sp>
      <p:sp>
        <p:nvSpPr>
          <p:cNvPr id="23" name="矩形 22">
            <a:extLst>
              <a:ext uri="{FF2B5EF4-FFF2-40B4-BE49-F238E27FC236}">
                <a16:creationId xmlns:a16="http://schemas.microsoft.com/office/drawing/2014/main" id="{8E483CA3-C83D-4FBB-B116-32A1CC0FA530}"/>
              </a:ext>
            </a:extLst>
          </p:cNvPr>
          <p:cNvSpPr/>
          <p:nvPr/>
        </p:nvSpPr>
        <p:spPr>
          <a:xfrm>
            <a:off x="12843485" y="7174890"/>
            <a:ext cx="550151" cy="584775"/>
          </a:xfrm>
          <a:prstGeom prst="rect">
            <a:avLst/>
          </a:prstGeom>
        </p:spPr>
        <p:txBody>
          <a:bodyPr wrap="none">
            <a:spAutoFit/>
          </a:bodyPr>
          <a:lstStyle/>
          <a:p>
            <a:r>
              <a:rPr lang="en-US" altLang="zh-TW" sz="3200" b="1" i="1">
                <a:latin typeface="Calibri" panose="020F0502020204030204" pitchFamily="34" charset="0"/>
                <a:cs typeface="Calibri" panose="020F0502020204030204" pitchFamily="34" charset="0"/>
              </a:rPr>
              <a:t>H’</a:t>
            </a:r>
            <a:endParaRPr lang="zh-TW" altLang="en-US" sz="3200" b="1" dirty="0"/>
          </a:p>
        </p:txBody>
      </p:sp>
      <p:sp>
        <p:nvSpPr>
          <p:cNvPr id="24" name="文字方塊 23">
            <a:extLst>
              <a:ext uri="{FF2B5EF4-FFF2-40B4-BE49-F238E27FC236}">
                <a16:creationId xmlns:a16="http://schemas.microsoft.com/office/drawing/2014/main" id="{B302D9EC-687B-4E27-9579-51278961A870}"/>
              </a:ext>
            </a:extLst>
          </p:cNvPr>
          <p:cNvSpPr txBox="1"/>
          <p:nvPr/>
        </p:nvSpPr>
        <p:spPr>
          <a:xfrm>
            <a:off x="15302052" y="7301506"/>
            <a:ext cx="1728048" cy="523220"/>
          </a:xfrm>
          <a:prstGeom prst="rect">
            <a:avLst/>
          </a:prstGeom>
          <a:noFill/>
        </p:spPr>
        <p:txBody>
          <a:bodyPr wrap="square">
            <a:spAutoFit/>
          </a:bodyPr>
          <a:lstStyle/>
          <a:p>
            <a:r>
              <a:rPr lang="en-US" altLang="zh-TW" sz="2800" b="1" i="1">
                <a:latin typeface="Calibri" panose="020F0502020204030204" pitchFamily="34" charset="0"/>
                <a:cs typeface="Calibri" panose="020F0502020204030204" pitchFamily="34" charset="0"/>
              </a:rPr>
              <a:t>γH’ </a:t>
            </a:r>
            <a:r>
              <a:rPr lang="en-US" altLang="zh-TW" sz="2800" b="1">
                <a:latin typeface="Calibri" panose="020F0502020204030204" pitchFamily="34" charset="0"/>
                <a:cs typeface="Calibri" panose="020F0502020204030204" pitchFamily="34" charset="0"/>
              </a:rPr>
              <a:t>+ </a:t>
            </a:r>
            <a:r>
              <a:rPr lang="en-US" altLang="zh-TW" sz="2800" b="1" i="1">
                <a:latin typeface="Calibri" panose="020F0502020204030204" pitchFamily="34" charset="0"/>
                <a:cs typeface="Calibri" panose="020F0502020204030204" pitchFamily="34" charset="0"/>
              </a:rPr>
              <a:t>β </a:t>
            </a:r>
            <a:endParaRPr lang="zh-TW" altLang="en-US" sz="2800" b="1"/>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36DB3932-D6D2-4841-8E46-9664902C701E}"/>
                  </a:ext>
                </a:extLst>
              </p:cNvPr>
              <p:cNvSpPr txBox="1"/>
              <p:nvPr/>
            </p:nvSpPr>
            <p:spPr>
              <a:xfrm>
                <a:off x="11489531" y="5463668"/>
                <a:ext cx="3543160" cy="6029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200" i="1" smtClean="0">
                              <a:latin typeface="Cambria Math" panose="02040503050406030204" pitchFamily="18" charset="0"/>
                              <a:cs typeface="Arial" pitchFamily="34" charset="0"/>
                            </a:rPr>
                          </m:ctrlPr>
                        </m:sSubPr>
                        <m:e>
                          <m:r>
                            <a:rPr lang="zh-TW" altLang="en-US" sz="3200" b="1" i="1" smtClean="0">
                              <a:latin typeface="Cambria Math" panose="02040503050406030204" pitchFamily="18" charset="0"/>
                              <a:cs typeface="Arial" pitchFamily="34" charset="0"/>
                            </a:rPr>
                            <m:t>𝝈</m:t>
                          </m:r>
                          <m:r>
                            <a:rPr lang="en-US" altLang="zh-TW" sz="3200" b="1" i="1" smtClean="0">
                              <a:latin typeface="Cambria Math" panose="02040503050406030204" pitchFamily="18" charset="0"/>
                              <a:cs typeface="Arial" pitchFamily="34" charset="0"/>
                            </a:rPr>
                            <m:t>=</m:t>
                          </m:r>
                          <m:d>
                            <m:dPr>
                              <m:begChr m:val="["/>
                              <m:endChr m:val="]"/>
                              <m:ctrlPr>
                                <a:rPr lang="en-US" altLang="zh-TW" sz="3200" i="1">
                                  <a:latin typeface="Cambria Math" panose="02040503050406030204" pitchFamily="18" charset="0"/>
                                  <a:cs typeface="Arial" pitchFamily="34" charset="0"/>
                                </a:rPr>
                              </m:ctrlPr>
                            </m:dPr>
                            <m:e>
                              <m:m>
                                <m:mPr>
                                  <m:mcs>
                                    <m:mc>
                                      <m:mcPr>
                                        <m:count m:val="3"/>
                                        <m:mcJc m:val="center"/>
                                      </m:mcPr>
                                    </m:mc>
                                  </m:mcs>
                                  <m:ctrlPr>
                                    <a:rPr lang="en-US" altLang="zh-TW" sz="3200" i="1" smtClean="0">
                                      <a:latin typeface="Cambria Math" panose="02040503050406030204" pitchFamily="18" charset="0"/>
                                      <a:cs typeface="Arial" pitchFamily="34" charset="0"/>
                                    </a:rPr>
                                  </m:ctrlPr>
                                </m:mPr>
                                <m:mr>
                                  <m:e>
                                    <m:sSup>
                                      <m:sSupPr>
                                        <m:ctrlPr>
                                          <a:rPr lang="en-US" altLang="zh-TW" sz="3200" i="1" smtClean="0">
                                            <a:latin typeface="Cambria Math" panose="02040503050406030204" pitchFamily="18" charset="0"/>
                                            <a:cs typeface="Arial" pitchFamily="34" charset="0"/>
                                          </a:rPr>
                                        </m:ctrlPr>
                                      </m:sSupPr>
                                      <m:e>
                                        <m:r>
                                          <a:rPr lang="zh-TW" altLang="en-US" sz="3200" i="1">
                                            <a:latin typeface="Cambria Math" panose="02040503050406030204" pitchFamily="18" charset="0"/>
                                            <a:cs typeface="Arial" pitchFamily="34" charset="0"/>
                                          </a:rPr>
                                          <m:t>𝜎</m:t>
                                        </m:r>
                                      </m:e>
                                      <m:sup>
                                        <m:r>
                                          <a:rPr lang="en-US" altLang="zh-TW" sz="3200" i="1">
                                            <a:latin typeface="Cambria Math" panose="02040503050406030204" pitchFamily="18" charset="0"/>
                                            <a:cs typeface="Arial" pitchFamily="34" charset="0"/>
                                          </a:rPr>
                                          <m:t>1</m:t>
                                        </m:r>
                                      </m:sup>
                                    </m:sSup>
                                  </m:e>
                                  <m:e>
                                    <m:r>
                                      <a:rPr lang="en-US" altLang="zh-TW" sz="3200" b="0" i="1" smtClean="0">
                                        <a:latin typeface="Cambria Math" panose="02040503050406030204" pitchFamily="18" charset="0"/>
                                        <a:cs typeface="Arial" pitchFamily="34" charset="0"/>
                                      </a:rPr>
                                      <m:t>   …</m:t>
                                    </m:r>
                                  </m:e>
                                  <m:e>
                                    <m:sSup>
                                      <m:sSupPr>
                                        <m:ctrlPr>
                                          <a:rPr lang="en-US" altLang="zh-TW" sz="3200" i="1">
                                            <a:latin typeface="Cambria Math" panose="02040503050406030204" pitchFamily="18" charset="0"/>
                                            <a:cs typeface="Arial" pitchFamily="34" charset="0"/>
                                          </a:rPr>
                                        </m:ctrlPr>
                                      </m:sSupPr>
                                      <m:e>
                                        <m:r>
                                          <a:rPr lang="zh-TW" altLang="en-US" sz="3200" i="1">
                                            <a:latin typeface="Cambria Math" panose="02040503050406030204" pitchFamily="18" charset="0"/>
                                            <a:cs typeface="Arial" pitchFamily="34" charset="0"/>
                                          </a:rPr>
                                          <m:t>𝜎</m:t>
                                        </m:r>
                                      </m:e>
                                      <m:sup>
                                        <m:r>
                                          <a:rPr lang="en-US" altLang="zh-TW" sz="3200" b="0" i="1" smtClean="0">
                                            <a:latin typeface="Cambria Math" panose="02040503050406030204" pitchFamily="18" charset="0"/>
                                            <a:cs typeface="Arial" pitchFamily="34" charset="0"/>
                                          </a:rPr>
                                          <m:t>𝑛</m:t>
                                        </m:r>
                                      </m:sup>
                                    </m:sSup>
                                  </m:e>
                                </m:mr>
                              </m:m>
                            </m:e>
                          </m:d>
                        </m:e>
                        <m:sub>
                          <m:r>
                            <a:rPr lang="en-US" altLang="zh-TW" sz="3200" b="0" i="1" smtClean="0">
                              <a:latin typeface="Cambria Math" panose="02040503050406030204" pitchFamily="18" charset="0"/>
                              <a:cs typeface="Arial" pitchFamily="34" charset="0"/>
                            </a:rPr>
                            <m:t>1</m:t>
                          </m:r>
                          <m:r>
                            <a:rPr lang="en-US" altLang="zh-TW" sz="3200" b="0" i="1" smtClean="0">
                              <a:latin typeface="Cambria Math" panose="02040503050406030204" pitchFamily="18" charset="0"/>
                              <a:ea typeface="Cambria Math" panose="02040503050406030204" pitchFamily="18" charset="0"/>
                              <a:cs typeface="Arial" pitchFamily="34" charset="0"/>
                            </a:rPr>
                            <m:t>×</m:t>
                          </m:r>
                          <m:r>
                            <a:rPr lang="en-US" altLang="zh-TW" sz="3200" b="0" i="1" smtClean="0">
                              <a:latin typeface="Cambria Math" panose="02040503050406030204" pitchFamily="18" charset="0"/>
                              <a:ea typeface="Cambria Math" panose="02040503050406030204" pitchFamily="18" charset="0"/>
                              <a:cs typeface="Arial" pitchFamily="34" charset="0"/>
                            </a:rPr>
                            <m:t>𝑛</m:t>
                          </m:r>
                        </m:sub>
                      </m:sSub>
                    </m:oMath>
                  </m:oMathPara>
                </a14:m>
                <a:endParaRPr lang="zh-TW" altLang="en-US" sz="2800" dirty="0">
                  <a:latin typeface="Arial" pitchFamily="34" charset="0"/>
                  <a:cs typeface="Arial" pitchFamily="34" charset="0"/>
                </a:endParaRPr>
              </a:p>
            </p:txBody>
          </p:sp>
        </mc:Choice>
        <mc:Fallback xmlns="">
          <p:sp>
            <p:nvSpPr>
              <p:cNvPr id="25" name="文字方塊 24">
                <a:extLst>
                  <a:ext uri="{FF2B5EF4-FFF2-40B4-BE49-F238E27FC236}">
                    <a16:creationId xmlns:a16="http://schemas.microsoft.com/office/drawing/2014/main" id="{36DB3932-D6D2-4841-8E46-9664902C701E}"/>
                  </a:ext>
                </a:extLst>
              </p:cNvPr>
              <p:cNvSpPr txBox="1">
                <a:spLocks noRot="1" noChangeAspect="1" noMove="1" noResize="1" noEditPoints="1" noAdjustHandles="1" noChangeArrowheads="1" noChangeShapeType="1" noTextEdit="1"/>
              </p:cNvSpPr>
              <p:nvPr/>
            </p:nvSpPr>
            <p:spPr>
              <a:xfrm>
                <a:off x="11489531" y="5463668"/>
                <a:ext cx="3543160" cy="602922"/>
              </a:xfrm>
              <a:prstGeom prst="rect">
                <a:avLst/>
              </a:prstGeom>
              <a:blipFill>
                <a:blip r:embed="rId8"/>
                <a:stretch>
                  <a:fillRect r="-1376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96071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9B12225-5612-419B-A8D5-4B8EEE4C217E}" type="slidenum">
              <a:rPr lang="en-US" smtClean="0"/>
              <a:pPr/>
              <a:t>27</a:t>
            </a:fld>
            <a:endParaRPr lang="en-US"/>
          </a:p>
        </p:txBody>
      </p:sp>
      <p:pic>
        <p:nvPicPr>
          <p:cNvPr id="4" name="圖片 3"/>
          <p:cNvPicPr>
            <a:picLocks noChangeAspect="1"/>
          </p:cNvPicPr>
          <p:nvPr/>
        </p:nvPicPr>
        <p:blipFill>
          <a:blip r:embed="rId2"/>
          <a:stretch>
            <a:fillRect/>
          </a:stretch>
        </p:blipFill>
        <p:spPr>
          <a:xfrm>
            <a:off x="304018" y="1447800"/>
            <a:ext cx="8197549" cy="5410200"/>
          </a:xfrm>
          <a:prstGeom prst="rect">
            <a:avLst/>
          </a:prstGeom>
        </p:spPr>
      </p:pic>
      <p:pic>
        <p:nvPicPr>
          <p:cNvPr id="6" name="圖片 5"/>
          <p:cNvPicPr>
            <a:picLocks noChangeAspect="1"/>
          </p:cNvPicPr>
          <p:nvPr/>
        </p:nvPicPr>
        <p:blipFill>
          <a:blip r:embed="rId3"/>
          <a:stretch>
            <a:fillRect/>
          </a:stretch>
        </p:blipFill>
        <p:spPr>
          <a:xfrm>
            <a:off x="9247403" y="1184420"/>
            <a:ext cx="7315200" cy="6435580"/>
          </a:xfrm>
          <a:prstGeom prst="rect">
            <a:avLst/>
          </a:prstGeom>
        </p:spPr>
      </p:pic>
      <p:sp>
        <p:nvSpPr>
          <p:cNvPr id="7" name="文字方塊 6"/>
          <p:cNvSpPr txBox="1"/>
          <p:nvPr/>
        </p:nvSpPr>
        <p:spPr>
          <a:xfrm>
            <a:off x="1202531" y="304800"/>
            <a:ext cx="4876800" cy="707886"/>
          </a:xfrm>
          <a:prstGeom prst="rect">
            <a:avLst/>
          </a:prstGeom>
          <a:noFill/>
        </p:spPr>
        <p:txBody>
          <a:bodyPr wrap="square" rtlCol="0">
            <a:spAutoFit/>
          </a:bodyPr>
          <a:lstStyle/>
          <a:p>
            <a:r>
              <a:rPr lang="en-US" altLang="zh-TW" sz="4000" dirty="0" smtClean="0">
                <a:latin typeface="Arial" pitchFamily="34" charset="0"/>
                <a:cs typeface="Arial" pitchFamily="34" charset="0"/>
              </a:rPr>
              <a:t>Batch normalization</a:t>
            </a:r>
            <a:endParaRPr lang="zh-TW" altLang="en-US" sz="4000" dirty="0" smtClean="0">
              <a:latin typeface="Arial" pitchFamily="34" charset="0"/>
              <a:cs typeface="Arial" pitchFamily="34" charset="0"/>
            </a:endParaRPr>
          </a:p>
        </p:txBody>
      </p:sp>
      <p:sp>
        <p:nvSpPr>
          <p:cNvPr id="8" name="文字方塊 7"/>
          <p:cNvSpPr txBox="1"/>
          <p:nvPr/>
        </p:nvSpPr>
        <p:spPr>
          <a:xfrm>
            <a:off x="10466603" y="304800"/>
            <a:ext cx="4876800" cy="707886"/>
          </a:xfrm>
          <a:prstGeom prst="rect">
            <a:avLst/>
          </a:prstGeom>
          <a:noFill/>
        </p:spPr>
        <p:txBody>
          <a:bodyPr wrap="square" rtlCol="0">
            <a:spAutoFit/>
          </a:bodyPr>
          <a:lstStyle/>
          <a:p>
            <a:r>
              <a:rPr lang="en-US" altLang="zh-TW" sz="4000" dirty="0" smtClean="0">
                <a:latin typeface="Arial" pitchFamily="34" charset="0"/>
                <a:cs typeface="Arial" pitchFamily="34" charset="0"/>
              </a:rPr>
              <a:t>Layer normalization</a:t>
            </a:r>
            <a:endParaRPr lang="zh-TW" altLang="en-US" sz="4000" dirty="0" smtClean="0">
              <a:latin typeface="Arial" pitchFamily="34" charset="0"/>
              <a:cs typeface="Arial" pitchFamily="34" charset="0"/>
            </a:endParaRPr>
          </a:p>
        </p:txBody>
      </p:sp>
      <p:sp>
        <p:nvSpPr>
          <p:cNvPr id="9" name="矩形 8"/>
          <p:cNvSpPr/>
          <p:nvPr/>
        </p:nvSpPr>
        <p:spPr>
          <a:xfrm>
            <a:off x="652967" y="8055114"/>
            <a:ext cx="15697200" cy="1200329"/>
          </a:xfrm>
          <a:prstGeom prst="rect">
            <a:avLst/>
          </a:prstGeom>
        </p:spPr>
        <p:txBody>
          <a:bodyPr wrap="square">
            <a:spAutoFit/>
          </a:bodyPr>
          <a:lstStyle/>
          <a:p>
            <a:pPr marL="342900" indent="-342900">
              <a:buFont typeface="Arial" panose="020B0604020202020204" pitchFamily="34" charset="0"/>
              <a:buChar char="•"/>
            </a:pPr>
            <a:r>
              <a:rPr lang="en-US" altLang="zh-TW" sz="2400" dirty="0">
                <a:latin typeface="Arial" panose="020B0604020202020204" pitchFamily="34" charset="0"/>
                <a:ea typeface="微軟正黑體" panose="020B0604030504040204" pitchFamily="34" charset="-120"/>
                <a:cs typeface="Arial" panose="020B0604020202020204" pitchFamily="34" charset="0"/>
              </a:rPr>
              <a:t>As batch normalization is dependent on batch size, it’s </a:t>
            </a:r>
            <a:r>
              <a:rPr lang="en-US" altLang="zh-TW" sz="2400" dirty="0">
                <a:solidFill>
                  <a:srgbClr val="FF0000"/>
                </a:solidFill>
                <a:latin typeface="Arial" panose="020B0604020202020204" pitchFamily="34" charset="0"/>
                <a:ea typeface="微軟正黑體" panose="020B0604030504040204" pitchFamily="34" charset="-120"/>
                <a:cs typeface="Arial" panose="020B0604020202020204" pitchFamily="34" charset="0"/>
              </a:rPr>
              <a:t>not effective </a:t>
            </a:r>
            <a:r>
              <a:rPr lang="en-US" altLang="zh-TW" sz="2400" dirty="0">
                <a:latin typeface="Arial" panose="020B0604020202020204" pitchFamily="34" charset="0"/>
                <a:ea typeface="微軟正黑體" panose="020B0604030504040204" pitchFamily="34" charset="-120"/>
                <a:cs typeface="Arial" panose="020B0604020202020204" pitchFamily="34" charset="0"/>
              </a:rPr>
              <a:t>for </a:t>
            </a:r>
            <a:r>
              <a:rPr lang="en-US" altLang="zh-TW" sz="2400" dirty="0">
                <a:solidFill>
                  <a:srgbClr val="FF0000"/>
                </a:solidFill>
                <a:latin typeface="Arial" panose="020B0604020202020204" pitchFamily="34" charset="0"/>
                <a:ea typeface="微軟正黑體" panose="020B0604030504040204" pitchFamily="34" charset="-120"/>
                <a:cs typeface="Arial" panose="020B0604020202020204" pitchFamily="34" charset="0"/>
              </a:rPr>
              <a:t>small batch sizes</a:t>
            </a:r>
            <a:r>
              <a:rPr lang="en-US" altLang="zh-TW" sz="2400" dirty="0">
                <a:latin typeface="Arial" panose="020B0604020202020204" pitchFamily="34" charset="0"/>
                <a:ea typeface="微軟正黑體" panose="020B0604030504040204" pitchFamily="34" charset="-120"/>
                <a:cs typeface="Arial" panose="020B0604020202020204" pitchFamily="34" charset="0"/>
              </a:rPr>
              <a:t>. </a:t>
            </a:r>
            <a:endParaRPr lang="en-US" altLang="zh-TW" sz="2400" dirty="0" smtClean="0">
              <a:latin typeface="Arial" panose="020B0604020202020204" pitchFamily="34" charset="0"/>
              <a:ea typeface="微軟正黑體" panose="020B0604030504040204" pitchFamily="34" charset="-120"/>
              <a:cs typeface="Arial" panose="020B0604020202020204" pitchFamily="34" charset="0"/>
            </a:endParaRPr>
          </a:p>
          <a:p>
            <a:pPr marL="342900" indent="-342900">
              <a:buFont typeface="Arial" panose="020B0604020202020204" pitchFamily="34" charset="0"/>
              <a:buChar char="•"/>
            </a:pPr>
            <a:r>
              <a:rPr lang="en-US" altLang="zh-TW" sz="2400" dirty="0" smtClean="0">
                <a:latin typeface="Arial" panose="020B0604020202020204" pitchFamily="34" charset="0"/>
                <a:ea typeface="微軟正黑體" panose="020B0604030504040204" pitchFamily="34" charset="-120"/>
                <a:cs typeface="Arial" panose="020B0604020202020204" pitchFamily="34" charset="0"/>
              </a:rPr>
              <a:t>Layer </a:t>
            </a:r>
            <a:r>
              <a:rPr lang="en-US" altLang="zh-TW" sz="2400" dirty="0">
                <a:latin typeface="Arial" panose="020B0604020202020204" pitchFamily="34" charset="0"/>
                <a:ea typeface="微軟正黑體" panose="020B0604030504040204" pitchFamily="34" charset="-120"/>
                <a:cs typeface="Arial" panose="020B0604020202020204" pitchFamily="34" charset="0"/>
              </a:rPr>
              <a:t>normalization is independent of the batch size, so it can be applied to batches with smaller sizes as well</a:t>
            </a:r>
            <a:r>
              <a:rPr lang="en-US" altLang="zh-TW" sz="2400" dirty="0" smtClean="0">
                <a:latin typeface="Arial" panose="020B0604020202020204" pitchFamily="34" charset="0"/>
                <a:ea typeface="微軟正黑體" panose="020B0604030504040204" pitchFamily="34" charset="-120"/>
                <a:cs typeface="Arial" panose="020B0604020202020204" pitchFamily="34" charset="0"/>
              </a:rPr>
              <a:t>.</a:t>
            </a:r>
          </a:p>
          <a:p>
            <a:pPr marL="342900" indent="-342900">
              <a:buFont typeface="Arial" panose="020B0604020202020204" pitchFamily="34" charset="0"/>
              <a:buChar char="•"/>
            </a:pPr>
            <a:r>
              <a:rPr lang="en-US" altLang="zh-TW" sz="2400" dirty="0">
                <a:latin typeface="Arial" panose="020B0604020202020204" pitchFamily="34" charset="0"/>
                <a:ea typeface="微軟正黑體" panose="020B0604030504040204" pitchFamily="34" charset="-120"/>
                <a:cs typeface="Arial" panose="020B0604020202020204" pitchFamily="34" charset="0"/>
              </a:rPr>
              <a:t>As </a:t>
            </a:r>
            <a:r>
              <a:rPr lang="en-US" altLang="zh-TW" sz="2400" dirty="0">
                <a:solidFill>
                  <a:srgbClr val="FF0000"/>
                </a:solidFill>
                <a:latin typeface="Arial" panose="020B0604020202020204" pitchFamily="34" charset="0"/>
                <a:ea typeface="微軟正黑體" panose="020B0604030504040204" pitchFamily="34" charset="-120"/>
                <a:cs typeface="Arial" panose="020B0604020202020204" pitchFamily="34" charset="0"/>
              </a:rPr>
              <a:t>batch normalization </a:t>
            </a:r>
            <a:r>
              <a:rPr lang="en-US" altLang="zh-TW" sz="2400" dirty="0">
                <a:latin typeface="Arial" panose="020B0604020202020204" pitchFamily="34" charset="0"/>
                <a:ea typeface="微軟正黑體" panose="020B0604030504040204" pitchFamily="34" charset="-120"/>
                <a:cs typeface="Arial" panose="020B0604020202020204" pitchFamily="34" charset="0"/>
              </a:rPr>
              <a:t>depends on batch statistics for normalization, it is </a:t>
            </a:r>
            <a:r>
              <a:rPr lang="en-US" altLang="zh-TW" sz="2400" dirty="0">
                <a:solidFill>
                  <a:srgbClr val="FF0000"/>
                </a:solidFill>
                <a:latin typeface="Arial" panose="020B0604020202020204" pitchFamily="34" charset="0"/>
                <a:ea typeface="微軟正黑體" panose="020B0604030504040204" pitchFamily="34" charset="-120"/>
                <a:cs typeface="Arial" panose="020B0604020202020204" pitchFamily="34" charset="0"/>
              </a:rPr>
              <a:t>less suited for sequence models</a:t>
            </a:r>
            <a:r>
              <a:rPr lang="en-US" altLang="zh-TW" sz="2400" dirty="0">
                <a:latin typeface="Arial" panose="020B0604020202020204" pitchFamily="34" charset="0"/>
                <a:ea typeface="微軟正黑體" panose="020B0604030504040204" pitchFamily="34" charset="-120"/>
                <a:cs typeface="Arial" panose="020B0604020202020204" pitchFamily="34" charset="0"/>
              </a:rPr>
              <a:t>.</a:t>
            </a:r>
            <a:endParaRPr lang="zh-TW" altLang="en-US" sz="2400" dirty="0">
              <a:latin typeface="Arial" panose="020B0604020202020204" pitchFamily="34" charset="0"/>
              <a:ea typeface="微軟正黑體" panose="020B0604030504040204" pitchFamily="34" charset="-120"/>
              <a:cs typeface="Arial" panose="020B0604020202020204" pitchFamily="34" charset="0"/>
            </a:endParaRPr>
          </a:p>
        </p:txBody>
      </p:sp>
    </p:spTree>
    <p:extLst>
      <p:ext uri="{BB962C8B-B14F-4D97-AF65-F5344CB8AC3E}">
        <p14:creationId xmlns:p14="http://schemas.microsoft.com/office/powerpoint/2010/main" val="1791883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B560C52-6CDB-41C3-B4A7-00C631237729}"/>
              </a:ext>
            </a:extLst>
          </p:cNvPr>
          <p:cNvSpPr>
            <a:spLocks noGrp="1"/>
          </p:cNvSpPr>
          <p:nvPr>
            <p:ph type="sldNum" sz="quarter" idx="12"/>
          </p:nvPr>
        </p:nvSpPr>
        <p:spPr/>
        <p:txBody>
          <a:bodyPr/>
          <a:lstStyle/>
          <a:p>
            <a:pPr defTabSz="1300460"/>
            <a:fld id="{19B12225-5612-419B-A8D5-4B8EEE4C217E}" type="slidenum">
              <a:rPr lang="en-US">
                <a:solidFill>
                  <a:prstClr val="black"/>
                </a:solidFill>
              </a:rPr>
              <a:pPr defTabSz="1300460"/>
              <a:t>28</a:t>
            </a:fld>
            <a:endParaRPr lang="en-US">
              <a:solidFill>
                <a:prstClr val="black"/>
              </a:solidFill>
            </a:endParaRPr>
          </a:p>
        </p:txBody>
      </p:sp>
      <p:sp>
        <p:nvSpPr>
          <p:cNvPr id="3" name="矩形 2">
            <a:extLst>
              <a:ext uri="{FF2B5EF4-FFF2-40B4-BE49-F238E27FC236}">
                <a16:creationId xmlns:a16="http://schemas.microsoft.com/office/drawing/2014/main" id="{E4BF6B92-7445-452E-9FDC-893C9A350258}"/>
              </a:ext>
            </a:extLst>
          </p:cNvPr>
          <p:cNvSpPr/>
          <p:nvPr/>
        </p:nvSpPr>
        <p:spPr>
          <a:xfrm>
            <a:off x="516731" y="975361"/>
            <a:ext cx="8669867" cy="3243965"/>
          </a:xfrm>
          <a:prstGeom prst="rect">
            <a:avLst/>
          </a:prstGeom>
        </p:spPr>
        <p:txBody>
          <a:bodyPr>
            <a:spAutoFit/>
          </a:bodyPr>
          <a:lstStyle/>
          <a:p>
            <a:pPr defTabSz="1300460"/>
            <a:r>
              <a:rPr lang="en-US" altLang="zh-TW" sz="2560" dirty="0">
                <a:solidFill>
                  <a:prstClr val="black"/>
                </a:solidFill>
                <a:latin typeface="Corbel"/>
                <a:ea typeface="新細明體" panose="02020500000000000000" pitchFamily="18" charset="-120"/>
              </a:rPr>
              <a:t>from </a:t>
            </a:r>
            <a:r>
              <a:rPr lang="en-US" altLang="zh-TW" sz="2560" dirty="0" err="1">
                <a:solidFill>
                  <a:prstClr val="black"/>
                </a:solidFill>
                <a:latin typeface="Corbel"/>
                <a:ea typeface="新細明體" panose="02020500000000000000" pitchFamily="18" charset="-120"/>
              </a:rPr>
              <a:t>keras.datasets</a:t>
            </a:r>
            <a:r>
              <a:rPr lang="en-US" altLang="zh-TW" sz="2560" dirty="0">
                <a:solidFill>
                  <a:prstClr val="black"/>
                </a:solidFill>
                <a:latin typeface="Corbel"/>
                <a:ea typeface="新細明體" panose="02020500000000000000" pitchFamily="18" charset="-120"/>
              </a:rPr>
              <a:t> import </a:t>
            </a:r>
            <a:r>
              <a:rPr lang="en-US" altLang="zh-TW" sz="2560" dirty="0" err="1">
                <a:solidFill>
                  <a:prstClr val="black"/>
                </a:solidFill>
                <a:latin typeface="Corbel"/>
                <a:ea typeface="新細明體" panose="02020500000000000000" pitchFamily="18" charset="-120"/>
              </a:rPr>
              <a:t>mnist</a:t>
            </a:r>
            <a:endParaRPr lang="en-US" altLang="zh-TW" sz="2560" dirty="0">
              <a:solidFill>
                <a:prstClr val="black"/>
              </a:solidFill>
              <a:latin typeface="Corbel"/>
              <a:ea typeface="新細明體" panose="02020500000000000000" pitchFamily="18" charset="-120"/>
            </a:endParaRPr>
          </a:p>
          <a:p>
            <a:pPr defTabSz="1300460"/>
            <a:r>
              <a:rPr lang="en-US" altLang="zh-TW" sz="2560" dirty="0">
                <a:solidFill>
                  <a:prstClr val="black"/>
                </a:solidFill>
                <a:latin typeface="Corbel"/>
                <a:ea typeface="新細明體" panose="02020500000000000000" pitchFamily="18" charset="-120"/>
              </a:rPr>
              <a:t>import </a:t>
            </a:r>
            <a:r>
              <a:rPr lang="en-US" altLang="zh-TW" sz="2560" dirty="0" err="1">
                <a:solidFill>
                  <a:prstClr val="black"/>
                </a:solidFill>
                <a:latin typeface="Corbel"/>
                <a:ea typeface="新細明體" panose="02020500000000000000" pitchFamily="18" charset="-120"/>
              </a:rPr>
              <a:t>numpy</a:t>
            </a:r>
            <a:endParaRPr lang="en-US" altLang="zh-TW" sz="2560" dirty="0">
              <a:solidFill>
                <a:prstClr val="black"/>
              </a:solidFill>
              <a:latin typeface="Corbel"/>
              <a:ea typeface="新細明體" panose="02020500000000000000" pitchFamily="18" charset="-120"/>
            </a:endParaRPr>
          </a:p>
          <a:p>
            <a:pPr defTabSz="1300460"/>
            <a:r>
              <a:rPr lang="en-US" altLang="zh-TW" sz="2560" dirty="0">
                <a:solidFill>
                  <a:prstClr val="black"/>
                </a:solidFill>
                <a:latin typeface="Corbel"/>
                <a:ea typeface="新細明體" panose="02020500000000000000" pitchFamily="18" charset="-120"/>
              </a:rPr>
              <a:t>from </a:t>
            </a:r>
            <a:r>
              <a:rPr lang="en-US" altLang="zh-TW" sz="2560" dirty="0" err="1">
                <a:solidFill>
                  <a:prstClr val="black"/>
                </a:solidFill>
                <a:latin typeface="Corbel"/>
                <a:ea typeface="新細明體" panose="02020500000000000000" pitchFamily="18" charset="-120"/>
              </a:rPr>
              <a:t>keras.datasets</a:t>
            </a:r>
            <a:r>
              <a:rPr lang="en-US" altLang="zh-TW" sz="2560" dirty="0">
                <a:solidFill>
                  <a:prstClr val="black"/>
                </a:solidFill>
                <a:latin typeface="Corbel"/>
                <a:ea typeface="新細明體" panose="02020500000000000000" pitchFamily="18" charset="-120"/>
              </a:rPr>
              <a:t> import </a:t>
            </a:r>
            <a:r>
              <a:rPr lang="en-US" altLang="zh-TW" sz="2560" dirty="0" err="1">
                <a:solidFill>
                  <a:prstClr val="black"/>
                </a:solidFill>
                <a:latin typeface="Corbel"/>
                <a:ea typeface="新細明體" panose="02020500000000000000" pitchFamily="18" charset="-120"/>
              </a:rPr>
              <a:t>mnist</a:t>
            </a:r>
            <a:endParaRPr lang="en-US" altLang="zh-TW" sz="2560" dirty="0">
              <a:solidFill>
                <a:prstClr val="black"/>
              </a:solidFill>
              <a:latin typeface="Corbel"/>
              <a:ea typeface="新細明體" panose="02020500000000000000" pitchFamily="18" charset="-120"/>
            </a:endParaRPr>
          </a:p>
          <a:p>
            <a:pPr defTabSz="1300460"/>
            <a:r>
              <a:rPr lang="en-US" altLang="zh-TW" sz="2560" dirty="0">
                <a:solidFill>
                  <a:prstClr val="black"/>
                </a:solidFill>
                <a:latin typeface="Corbel"/>
                <a:ea typeface="新細明體" panose="02020500000000000000" pitchFamily="18" charset="-120"/>
              </a:rPr>
              <a:t>from </a:t>
            </a:r>
            <a:r>
              <a:rPr lang="en-US" altLang="zh-TW" sz="2560" dirty="0" err="1">
                <a:solidFill>
                  <a:prstClr val="black"/>
                </a:solidFill>
                <a:latin typeface="Corbel"/>
                <a:ea typeface="新細明體" panose="02020500000000000000" pitchFamily="18" charset="-120"/>
              </a:rPr>
              <a:t>keras.models</a:t>
            </a:r>
            <a:r>
              <a:rPr lang="en-US" altLang="zh-TW" sz="2560" dirty="0">
                <a:solidFill>
                  <a:prstClr val="black"/>
                </a:solidFill>
                <a:latin typeface="Corbel"/>
                <a:ea typeface="新細明體" panose="02020500000000000000" pitchFamily="18" charset="-120"/>
              </a:rPr>
              <a:t> import Sequential</a:t>
            </a:r>
          </a:p>
          <a:p>
            <a:pPr defTabSz="1300460"/>
            <a:r>
              <a:rPr lang="en-US" altLang="zh-TW" sz="2560" dirty="0">
                <a:solidFill>
                  <a:prstClr val="black"/>
                </a:solidFill>
                <a:latin typeface="Corbel"/>
                <a:ea typeface="新細明體" panose="02020500000000000000" pitchFamily="18" charset="-120"/>
              </a:rPr>
              <a:t>from </a:t>
            </a:r>
            <a:r>
              <a:rPr lang="en-US" altLang="zh-TW" sz="2560" dirty="0" err="1">
                <a:solidFill>
                  <a:prstClr val="black"/>
                </a:solidFill>
                <a:latin typeface="Corbel"/>
                <a:ea typeface="新細明體" panose="02020500000000000000" pitchFamily="18" charset="-120"/>
              </a:rPr>
              <a:t>keras.layers</a:t>
            </a:r>
            <a:r>
              <a:rPr lang="en-US" altLang="zh-TW" sz="2560" dirty="0">
                <a:solidFill>
                  <a:prstClr val="black"/>
                </a:solidFill>
                <a:latin typeface="Corbel"/>
                <a:ea typeface="新細明體" panose="02020500000000000000" pitchFamily="18" charset="-120"/>
              </a:rPr>
              <a:t> import Dense</a:t>
            </a:r>
          </a:p>
          <a:p>
            <a:pPr defTabSz="1300460"/>
            <a:r>
              <a:rPr lang="en-US" altLang="zh-TW" sz="2560" dirty="0">
                <a:solidFill>
                  <a:prstClr val="black"/>
                </a:solidFill>
                <a:latin typeface="Corbel"/>
                <a:ea typeface="新細明體" panose="02020500000000000000" pitchFamily="18" charset="-120"/>
              </a:rPr>
              <a:t>from </a:t>
            </a:r>
            <a:r>
              <a:rPr lang="en-US" altLang="zh-TW" sz="2560" dirty="0" err="1">
                <a:solidFill>
                  <a:prstClr val="black"/>
                </a:solidFill>
                <a:latin typeface="Corbel"/>
                <a:ea typeface="新細明體" panose="02020500000000000000" pitchFamily="18" charset="-120"/>
              </a:rPr>
              <a:t>keras.layers</a:t>
            </a:r>
            <a:r>
              <a:rPr lang="en-US" altLang="zh-TW" sz="2560" dirty="0">
                <a:solidFill>
                  <a:prstClr val="black"/>
                </a:solidFill>
                <a:latin typeface="Corbel"/>
                <a:ea typeface="新細明體" panose="02020500000000000000" pitchFamily="18" charset="-120"/>
              </a:rPr>
              <a:t> import Dropout</a:t>
            </a:r>
          </a:p>
          <a:p>
            <a:pPr defTabSz="1300460"/>
            <a:r>
              <a:rPr lang="en-US" altLang="zh-TW" sz="2560" dirty="0">
                <a:solidFill>
                  <a:prstClr val="black"/>
                </a:solidFill>
                <a:latin typeface="Corbel"/>
                <a:ea typeface="新細明體" panose="02020500000000000000" pitchFamily="18" charset="-120"/>
              </a:rPr>
              <a:t>from </a:t>
            </a:r>
            <a:r>
              <a:rPr lang="en-US" altLang="zh-TW" sz="2560" dirty="0" err="1">
                <a:solidFill>
                  <a:prstClr val="black"/>
                </a:solidFill>
                <a:latin typeface="Corbel"/>
                <a:ea typeface="新細明體" panose="02020500000000000000" pitchFamily="18" charset="-120"/>
              </a:rPr>
              <a:t>keras.utils</a:t>
            </a:r>
            <a:r>
              <a:rPr lang="en-US" altLang="zh-TW" sz="2560" dirty="0">
                <a:solidFill>
                  <a:prstClr val="black"/>
                </a:solidFill>
                <a:latin typeface="Corbel"/>
                <a:ea typeface="新細明體" panose="02020500000000000000" pitchFamily="18" charset="-120"/>
              </a:rPr>
              <a:t> import </a:t>
            </a:r>
            <a:r>
              <a:rPr lang="en-US" altLang="zh-TW" sz="2560" dirty="0" err="1">
                <a:solidFill>
                  <a:prstClr val="black"/>
                </a:solidFill>
                <a:latin typeface="Corbel"/>
                <a:ea typeface="新細明體" panose="02020500000000000000" pitchFamily="18" charset="-120"/>
              </a:rPr>
              <a:t>np_utils</a:t>
            </a:r>
            <a:endParaRPr lang="en-US" altLang="zh-TW" sz="2560" dirty="0">
              <a:solidFill>
                <a:prstClr val="black"/>
              </a:solidFill>
              <a:latin typeface="Corbel"/>
              <a:ea typeface="新細明體" panose="02020500000000000000" pitchFamily="18" charset="-120"/>
            </a:endParaRPr>
          </a:p>
          <a:p>
            <a:pPr defTabSz="1300460"/>
            <a:r>
              <a:rPr lang="en-US" altLang="zh-TW" sz="2560" dirty="0">
                <a:solidFill>
                  <a:prstClr val="black"/>
                </a:solidFill>
                <a:latin typeface="Corbel"/>
                <a:ea typeface="新細明體" panose="02020500000000000000" pitchFamily="18" charset="-120"/>
              </a:rPr>
              <a:t>(</a:t>
            </a:r>
            <a:r>
              <a:rPr lang="en-US" altLang="zh-TW" sz="2560" dirty="0" err="1">
                <a:solidFill>
                  <a:prstClr val="black"/>
                </a:solidFill>
                <a:latin typeface="Corbel"/>
                <a:ea typeface="新細明體" panose="02020500000000000000" pitchFamily="18" charset="-120"/>
              </a:rPr>
              <a:t>X_train</a:t>
            </a:r>
            <a:r>
              <a:rPr lang="en-US" altLang="zh-TW" sz="2560" dirty="0">
                <a:solidFill>
                  <a:prstClr val="black"/>
                </a:solidFill>
                <a:latin typeface="Corbel"/>
                <a:ea typeface="新細明體" panose="02020500000000000000" pitchFamily="18" charset="-120"/>
              </a:rPr>
              <a:t>, </a:t>
            </a:r>
            <a:r>
              <a:rPr lang="en-US" altLang="zh-TW" sz="2560" dirty="0" err="1">
                <a:solidFill>
                  <a:prstClr val="black"/>
                </a:solidFill>
                <a:latin typeface="Corbel"/>
                <a:ea typeface="新細明體" panose="02020500000000000000" pitchFamily="18" charset="-120"/>
              </a:rPr>
              <a:t>y_train</a:t>
            </a:r>
            <a:r>
              <a:rPr lang="en-US" altLang="zh-TW" sz="2560" dirty="0">
                <a:solidFill>
                  <a:prstClr val="black"/>
                </a:solidFill>
                <a:latin typeface="Corbel"/>
                <a:ea typeface="新細明體" panose="02020500000000000000" pitchFamily="18" charset="-120"/>
              </a:rPr>
              <a:t>), (</a:t>
            </a:r>
            <a:r>
              <a:rPr lang="en-US" altLang="zh-TW" sz="2560" dirty="0" err="1">
                <a:solidFill>
                  <a:prstClr val="black"/>
                </a:solidFill>
                <a:latin typeface="Corbel"/>
                <a:ea typeface="新細明體" panose="02020500000000000000" pitchFamily="18" charset="-120"/>
              </a:rPr>
              <a:t>X_test</a:t>
            </a:r>
            <a:r>
              <a:rPr lang="en-US" altLang="zh-TW" sz="2560" dirty="0">
                <a:solidFill>
                  <a:prstClr val="black"/>
                </a:solidFill>
                <a:latin typeface="Corbel"/>
                <a:ea typeface="新細明體" panose="02020500000000000000" pitchFamily="18" charset="-120"/>
              </a:rPr>
              <a:t>, </a:t>
            </a:r>
            <a:r>
              <a:rPr lang="en-US" altLang="zh-TW" sz="2560" dirty="0" err="1">
                <a:solidFill>
                  <a:prstClr val="black"/>
                </a:solidFill>
                <a:latin typeface="Corbel"/>
                <a:ea typeface="新細明體" panose="02020500000000000000" pitchFamily="18" charset="-120"/>
              </a:rPr>
              <a:t>y_test</a:t>
            </a:r>
            <a:r>
              <a:rPr lang="en-US" altLang="zh-TW" sz="2560" dirty="0">
                <a:solidFill>
                  <a:prstClr val="black"/>
                </a:solidFill>
                <a:latin typeface="Corbel"/>
                <a:ea typeface="新細明體" panose="02020500000000000000" pitchFamily="18" charset="-120"/>
              </a:rPr>
              <a:t>) = </a:t>
            </a:r>
            <a:r>
              <a:rPr lang="en-US" altLang="zh-TW" sz="2560" dirty="0" err="1">
                <a:solidFill>
                  <a:prstClr val="black"/>
                </a:solidFill>
                <a:latin typeface="Corbel"/>
                <a:ea typeface="新細明體" panose="02020500000000000000" pitchFamily="18" charset="-120"/>
              </a:rPr>
              <a:t>mnist.load_data</a:t>
            </a:r>
            <a:r>
              <a:rPr lang="en-US" altLang="zh-TW" sz="2560" dirty="0">
                <a:solidFill>
                  <a:prstClr val="black"/>
                </a:solidFill>
                <a:latin typeface="Corbel"/>
                <a:ea typeface="新細明體" panose="02020500000000000000" pitchFamily="18" charset="-120"/>
              </a:rPr>
              <a:t>()</a:t>
            </a:r>
            <a:endParaRPr lang="zh-TW" altLang="en-US" sz="2560" dirty="0">
              <a:solidFill>
                <a:prstClr val="black"/>
              </a:solidFill>
              <a:latin typeface="Corbel"/>
              <a:ea typeface="新細明體" panose="02020500000000000000" pitchFamily="18" charset="-120"/>
            </a:endParaRPr>
          </a:p>
        </p:txBody>
      </p:sp>
      <p:sp>
        <p:nvSpPr>
          <p:cNvPr id="4" name="矩形 3">
            <a:extLst>
              <a:ext uri="{FF2B5EF4-FFF2-40B4-BE49-F238E27FC236}">
                <a16:creationId xmlns:a16="http://schemas.microsoft.com/office/drawing/2014/main" id="{1F458D1C-4D4C-4E6C-B0D8-ECABC6E81719}"/>
              </a:ext>
            </a:extLst>
          </p:cNvPr>
          <p:cNvSpPr/>
          <p:nvPr/>
        </p:nvSpPr>
        <p:spPr>
          <a:xfrm>
            <a:off x="516731" y="4213860"/>
            <a:ext cx="13655040" cy="1274195"/>
          </a:xfrm>
          <a:prstGeom prst="rect">
            <a:avLst/>
          </a:prstGeom>
        </p:spPr>
        <p:txBody>
          <a:bodyPr wrap="square">
            <a:spAutoFit/>
          </a:bodyPr>
          <a:lstStyle/>
          <a:p>
            <a:pPr defTabSz="1300460"/>
            <a:r>
              <a:rPr lang="en-US" altLang="zh-TW" sz="2560" dirty="0" err="1">
                <a:solidFill>
                  <a:prstClr val="black"/>
                </a:solidFill>
                <a:latin typeface="Corbel"/>
                <a:ea typeface="新細明體" panose="02020500000000000000" pitchFamily="18" charset="-120"/>
              </a:rPr>
              <a:t>num_pixels</a:t>
            </a:r>
            <a:r>
              <a:rPr lang="en-US" altLang="zh-TW" sz="2560" dirty="0">
                <a:solidFill>
                  <a:prstClr val="black"/>
                </a:solidFill>
                <a:latin typeface="Corbel"/>
                <a:ea typeface="新細明體" panose="02020500000000000000" pitchFamily="18" charset="-120"/>
              </a:rPr>
              <a:t> = </a:t>
            </a:r>
            <a:r>
              <a:rPr lang="en-US" altLang="zh-TW" sz="2560" dirty="0" err="1">
                <a:solidFill>
                  <a:prstClr val="black"/>
                </a:solidFill>
                <a:latin typeface="Corbel"/>
                <a:ea typeface="新細明體" panose="02020500000000000000" pitchFamily="18" charset="-120"/>
              </a:rPr>
              <a:t>X_train.shape</a:t>
            </a:r>
            <a:r>
              <a:rPr lang="en-US" altLang="zh-TW" sz="2560" dirty="0">
                <a:solidFill>
                  <a:prstClr val="black"/>
                </a:solidFill>
                <a:latin typeface="Corbel"/>
                <a:ea typeface="新細明體" panose="02020500000000000000" pitchFamily="18" charset="-120"/>
              </a:rPr>
              <a:t>[1] * </a:t>
            </a:r>
            <a:r>
              <a:rPr lang="en-US" altLang="zh-TW" sz="2560" dirty="0" err="1">
                <a:solidFill>
                  <a:prstClr val="black"/>
                </a:solidFill>
                <a:latin typeface="Corbel"/>
                <a:ea typeface="新細明體" panose="02020500000000000000" pitchFamily="18" charset="-120"/>
              </a:rPr>
              <a:t>X_train.shape</a:t>
            </a:r>
            <a:r>
              <a:rPr lang="en-US" altLang="zh-TW" sz="2560" dirty="0">
                <a:solidFill>
                  <a:prstClr val="black"/>
                </a:solidFill>
                <a:latin typeface="Corbel"/>
                <a:ea typeface="新細明體" panose="02020500000000000000" pitchFamily="18" charset="-120"/>
              </a:rPr>
              <a:t>[2]</a:t>
            </a:r>
          </a:p>
          <a:p>
            <a:pPr defTabSz="1300460"/>
            <a:r>
              <a:rPr lang="en-US" altLang="zh-TW" sz="2560" dirty="0" err="1">
                <a:solidFill>
                  <a:prstClr val="black"/>
                </a:solidFill>
                <a:latin typeface="Corbel"/>
                <a:ea typeface="新細明體" panose="02020500000000000000" pitchFamily="18" charset="-120"/>
              </a:rPr>
              <a:t>X_train</a:t>
            </a:r>
            <a:r>
              <a:rPr lang="en-US" altLang="zh-TW" sz="2560" dirty="0">
                <a:solidFill>
                  <a:prstClr val="black"/>
                </a:solidFill>
                <a:latin typeface="Corbel"/>
                <a:ea typeface="新細明體" panose="02020500000000000000" pitchFamily="18" charset="-120"/>
              </a:rPr>
              <a:t> = </a:t>
            </a:r>
            <a:r>
              <a:rPr lang="en-US" altLang="zh-TW" sz="2560" dirty="0" err="1">
                <a:solidFill>
                  <a:prstClr val="black"/>
                </a:solidFill>
                <a:latin typeface="Corbel"/>
                <a:ea typeface="新細明體" panose="02020500000000000000" pitchFamily="18" charset="-120"/>
              </a:rPr>
              <a:t>X_train.reshape</a:t>
            </a:r>
            <a:r>
              <a:rPr lang="en-US" altLang="zh-TW" sz="2560" dirty="0">
                <a:solidFill>
                  <a:prstClr val="black"/>
                </a:solidFill>
                <a:latin typeface="Corbel"/>
                <a:ea typeface="新細明體" panose="02020500000000000000" pitchFamily="18" charset="-120"/>
              </a:rPr>
              <a:t>(</a:t>
            </a:r>
            <a:r>
              <a:rPr lang="en-US" altLang="zh-TW" sz="2560" dirty="0" err="1">
                <a:solidFill>
                  <a:prstClr val="black"/>
                </a:solidFill>
                <a:latin typeface="Corbel"/>
                <a:ea typeface="新細明體" panose="02020500000000000000" pitchFamily="18" charset="-120"/>
              </a:rPr>
              <a:t>X_train.shape</a:t>
            </a:r>
            <a:r>
              <a:rPr lang="en-US" altLang="zh-TW" sz="2560" dirty="0">
                <a:solidFill>
                  <a:prstClr val="black"/>
                </a:solidFill>
                <a:latin typeface="Corbel"/>
                <a:ea typeface="新細明體" panose="02020500000000000000" pitchFamily="18" charset="-120"/>
              </a:rPr>
              <a:t>[0], </a:t>
            </a:r>
            <a:r>
              <a:rPr lang="en-US" altLang="zh-TW" sz="2560" dirty="0" err="1">
                <a:solidFill>
                  <a:prstClr val="black"/>
                </a:solidFill>
                <a:latin typeface="Corbel"/>
                <a:ea typeface="新細明體" panose="02020500000000000000" pitchFamily="18" charset="-120"/>
              </a:rPr>
              <a:t>num_pixels</a:t>
            </a:r>
            <a:r>
              <a:rPr lang="en-US" altLang="zh-TW" sz="2560" dirty="0">
                <a:solidFill>
                  <a:prstClr val="black"/>
                </a:solidFill>
                <a:latin typeface="Corbel"/>
                <a:ea typeface="新細明體" panose="02020500000000000000" pitchFamily="18" charset="-120"/>
              </a:rPr>
              <a:t>).</a:t>
            </a:r>
            <a:r>
              <a:rPr lang="en-US" altLang="zh-TW" sz="2560" dirty="0" err="1">
                <a:solidFill>
                  <a:prstClr val="black"/>
                </a:solidFill>
                <a:latin typeface="Corbel"/>
                <a:ea typeface="新細明體" panose="02020500000000000000" pitchFamily="18" charset="-120"/>
              </a:rPr>
              <a:t>astype</a:t>
            </a:r>
            <a:r>
              <a:rPr lang="en-US" altLang="zh-TW" sz="2560" dirty="0">
                <a:solidFill>
                  <a:prstClr val="black"/>
                </a:solidFill>
                <a:latin typeface="Corbel"/>
                <a:ea typeface="新細明體" panose="02020500000000000000" pitchFamily="18" charset="-120"/>
              </a:rPr>
              <a:t>('float32')</a:t>
            </a:r>
          </a:p>
          <a:p>
            <a:pPr defTabSz="1300460"/>
            <a:r>
              <a:rPr lang="en-US" altLang="zh-TW" sz="2560" dirty="0" err="1">
                <a:solidFill>
                  <a:prstClr val="black"/>
                </a:solidFill>
                <a:latin typeface="Corbel"/>
                <a:ea typeface="新細明體" panose="02020500000000000000" pitchFamily="18" charset="-120"/>
              </a:rPr>
              <a:t>X_test</a:t>
            </a:r>
            <a:r>
              <a:rPr lang="en-US" altLang="zh-TW" sz="2560" dirty="0">
                <a:solidFill>
                  <a:prstClr val="black"/>
                </a:solidFill>
                <a:latin typeface="Corbel"/>
                <a:ea typeface="新細明體" panose="02020500000000000000" pitchFamily="18" charset="-120"/>
              </a:rPr>
              <a:t> = </a:t>
            </a:r>
            <a:r>
              <a:rPr lang="en-US" altLang="zh-TW" sz="2560" dirty="0" err="1">
                <a:solidFill>
                  <a:prstClr val="black"/>
                </a:solidFill>
                <a:latin typeface="Corbel"/>
                <a:ea typeface="新細明體" panose="02020500000000000000" pitchFamily="18" charset="-120"/>
              </a:rPr>
              <a:t>X_test.reshape</a:t>
            </a:r>
            <a:r>
              <a:rPr lang="en-US" altLang="zh-TW" sz="2560" dirty="0">
                <a:solidFill>
                  <a:prstClr val="black"/>
                </a:solidFill>
                <a:latin typeface="Corbel"/>
                <a:ea typeface="新細明體" panose="02020500000000000000" pitchFamily="18" charset="-120"/>
              </a:rPr>
              <a:t>(</a:t>
            </a:r>
            <a:r>
              <a:rPr lang="en-US" altLang="zh-TW" sz="2560" dirty="0" err="1">
                <a:solidFill>
                  <a:prstClr val="black"/>
                </a:solidFill>
                <a:latin typeface="Corbel"/>
                <a:ea typeface="新細明體" panose="02020500000000000000" pitchFamily="18" charset="-120"/>
              </a:rPr>
              <a:t>X_test.shape</a:t>
            </a:r>
            <a:r>
              <a:rPr lang="en-US" altLang="zh-TW" sz="2560" dirty="0">
                <a:solidFill>
                  <a:prstClr val="black"/>
                </a:solidFill>
                <a:latin typeface="Corbel"/>
                <a:ea typeface="新細明體" panose="02020500000000000000" pitchFamily="18" charset="-120"/>
              </a:rPr>
              <a:t>[0], </a:t>
            </a:r>
            <a:r>
              <a:rPr lang="en-US" altLang="zh-TW" sz="2560" dirty="0" err="1">
                <a:solidFill>
                  <a:prstClr val="black"/>
                </a:solidFill>
                <a:latin typeface="Corbel"/>
                <a:ea typeface="新細明體" panose="02020500000000000000" pitchFamily="18" charset="-120"/>
              </a:rPr>
              <a:t>num_pixels</a:t>
            </a:r>
            <a:r>
              <a:rPr lang="en-US" altLang="zh-TW" sz="2560" dirty="0">
                <a:solidFill>
                  <a:prstClr val="black"/>
                </a:solidFill>
                <a:latin typeface="Corbel"/>
                <a:ea typeface="新細明體" panose="02020500000000000000" pitchFamily="18" charset="-120"/>
              </a:rPr>
              <a:t>).</a:t>
            </a:r>
            <a:r>
              <a:rPr lang="en-US" altLang="zh-TW" sz="2560" dirty="0" err="1">
                <a:solidFill>
                  <a:prstClr val="black"/>
                </a:solidFill>
                <a:latin typeface="Corbel"/>
                <a:ea typeface="新細明體" panose="02020500000000000000" pitchFamily="18" charset="-120"/>
              </a:rPr>
              <a:t>astype</a:t>
            </a:r>
            <a:r>
              <a:rPr lang="en-US" altLang="zh-TW" sz="2560" dirty="0">
                <a:solidFill>
                  <a:prstClr val="black"/>
                </a:solidFill>
                <a:latin typeface="Corbel"/>
                <a:ea typeface="新細明體" panose="02020500000000000000" pitchFamily="18" charset="-120"/>
              </a:rPr>
              <a:t>('float32')</a:t>
            </a:r>
            <a:endParaRPr lang="zh-TW" altLang="en-US" sz="2560" dirty="0">
              <a:solidFill>
                <a:prstClr val="black"/>
              </a:solidFill>
              <a:latin typeface="Corbel"/>
              <a:ea typeface="新細明體" panose="02020500000000000000" pitchFamily="18" charset="-120"/>
            </a:endParaRPr>
          </a:p>
        </p:txBody>
      </p:sp>
      <p:sp>
        <p:nvSpPr>
          <p:cNvPr id="5" name="矩形 4">
            <a:extLst>
              <a:ext uri="{FF2B5EF4-FFF2-40B4-BE49-F238E27FC236}">
                <a16:creationId xmlns:a16="http://schemas.microsoft.com/office/drawing/2014/main" id="{EDFBE13F-1CA2-4207-A20B-9DA5BF257A59}"/>
              </a:ext>
            </a:extLst>
          </p:cNvPr>
          <p:cNvSpPr/>
          <p:nvPr/>
        </p:nvSpPr>
        <p:spPr>
          <a:xfrm>
            <a:off x="516731" y="5514340"/>
            <a:ext cx="10295467" cy="1274195"/>
          </a:xfrm>
          <a:prstGeom prst="rect">
            <a:avLst/>
          </a:prstGeom>
        </p:spPr>
        <p:txBody>
          <a:bodyPr wrap="square">
            <a:spAutoFit/>
          </a:bodyPr>
          <a:lstStyle/>
          <a:p>
            <a:pPr defTabSz="1300460"/>
            <a:r>
              <a:rPr lang="en-US" altLang="zh-TW" sz="2560" dirty="0" err="1">
                <a:solidFill>
                  <a:prstClr val="black"/>
                </a:solidFill>
                <a:latin typeface="Corbel"/>
                <a:ea typeface="新細明體" panose="02020500000000000000" pitchFamily="18" charset="-120"/>
              </a:rPr>
              <a:t>y_train</a:t>
            </a:r>
            <a:r>
              <a:rPr lang="en-US" altLang="zh-TW" sz="2560" dirty="0">
                <a:solidFill>
                  <a:prstClr val="black"/>
                </a:solidFill>
                <a:latin typeface="Corbel"/>
                <a:ea typeface="新細明體" panose="02020500000000000000" pitchFamily="18" charset="-120"/>
              </a:rPr>
              <a:t> = </a:t>
            </a:r>
            <a:r>
              <a:rPr lang="en-US" altLang="zh-TW" sz="2560" dirty="0" err="1">
                <a:solidFill>
                  <a:prstClr val="black"/>
                </a:solidFill>
                <a:latin typeface="Corbel"/>
                <a:ea typeface="新細明體" panose="02020500000000000000" pitchFamily="18" charset="-120"/>
              </a:rPr>
              <a:t>np_utils.to_categorical</a:t>
            </a:r>
            <a:r>
              <a:rPr lang="en-US" altLang="zh-TW" sz="2560" dirty="0">
                <a:solidFill>
                  <a:prstClr val="black"/>
                </a:solidFill>
                <a:latin typeface="Corbel"/>
                <a:ea typeface="新細明體" panose="02020500000000000000" pitchFamily="18" charset="-120"/>
              </a:rPr>
              <a:t>(</a:t>
            </a:r>
            <a:r>
              <a:rPr lang="en-US" altLang="zh-TW" sz="2560" dirty="0" err="1">
                <a:solidFill>
                  <a:prstClr val="black"/>
                </a:solidFill>
                <a:latin typeface="Corbel"/>
                <a:ea typeface="新細明體" panose="02020500000000000000" pitchFamily="18" charset="-120"/>
              </a:rPr>
              <a:t>y_train</a:t>
            </a:r>
            <a:r>
              <a:rPr lang="en-US" altLang="zh-TW" sz="2560" dirty="0">
                <a:solidFill>
                  <a:prstClr val="black"/>
                </a:solidFill>
                <a:latin typeface="Corbel"/>
                <a:ea typeface="新細明體" panose="02020500000000000000" pitchFamily="18" charset="-120"/>
              </a:rPr>
              <a:t>)</a:t>
            </a:r>
          </a:p>
          <a:p>
            <a:pPr defTabSz="1300460"/>
            <a:r>
              <a:rPr lang="en-US" altLang="zh-TW" sz="2560" dirty="0" err="1">
                <a:solidFill>
                  <a:prstClr val="black"/>
                </a:solidFill>
                <a:latin typeface="Corbel"/>
                <a:ea typeface="新細明體" panose="02020500000000000000" pitchFamily="18" charset="-120"/>
              </a:rPr>
              <a:t>y_test</a:t>
            </a:r>
            <a:r>
              <a:rPr lang="en-US" altLang="zh-TW" sz="2560" dirty="0">
                <a:solidFill>
                  <a:prstClr val="black"/>
                </a:solidFill>
                <a:latin typeface="Corbel"/>
                <a:ea typeface="新細明體" panose="02020500000000000000" pitchFamily="18" charset="-120"/>
              </a:rPr>
              <a:t> = </a:t>
            </a:r>
            <a:r>
              <a:rPr lang="en-US" altLang="zh-TW" sz="2560" dirty="0" err="1">
                <a:solidFill>
                  <a:prstClr val="black"/>
                </a:solidFill>
                <a:latin typeface="Corbel"/>
                <a:ea typeface="新細明體" panose="02020500000000000000" pitchFamily="18" charset="-120"/>
              </a:rPr>
              <a:t>np_utils.to_categorical</a:t>
            </a:r>
            <a:r>
              <a:rPr lang="en-US" altLang="zh-TW" sz="2560" dirty="0">
                <a:solidFill>
                  <a:prstClr val="black"/>
                </a:solidFill>
                <a:latin typeface="Corbel"/>
                <a:ea typeface="新細明體" panose="02020500000000000000" pitchFamily="18" charset="-120"/>
              </a:rPr>
              <a:t>(</a:t>
            </a:r>
            <a:r>
              <a:rPr lang="en-US" altLang="zh-TW" sz="2560" dirty="0" err="1">
                <a:solidFill>
                  <a:prstClr val="black"/>
                </a:solidFill>
                <a:latin typeface="Corbel"/>
                <a:ea typeface="新細明體" panose="02020500000000000000" pitchFamily="18" charset="-120"/>
              </a:rPr>
              <a:t>y_test</a:t>
            </a:r>
            <a:r>
              <a:rPr lang="en-US" altLang="zh-TW" sz="2560" dirty="0">
                <a:solidFill>
                  <a:prstClr val="black"/>
                </a:solidFill>
                <a:latin typeface="Corbel"/>
                <a:ea typeface="新細明體" panose="02020500000000000000" pitchFamily="18" charset="-120"/>
              </a:rPr>
              <a:t>)</a:t>
            </a:r>
          </a:p>
          <a:p>
            <a:pPr defTabSz="1300460"/>
            <a:r>
              <a:rPr lang="en-US" altLang="zh-TW" sz="2560" dirty="0" err="1">
                <a:solidFill>
                  <a:prstClr val="black"/>
                </a:solidFill>
                <a:latin typeface="Corbel"/>
                <a:ea typeface="新細明體" panose="02020500000000000000" pitchFamily="18" charset="-120"/>
              </a:rPr>
              <a:t>num_classes</a:t>
            </a:r>
            <a:r>
              <a:rPr lang="en-US" altLang="zh-TW" sz="2560" dirty="0">
                <a:solidFill>
                  <a:prstClr val="black"/>
                </a:solidFill>
                <a:latin typeface="Corbel"/>
                <a:ea typeface="新細明體" panose="02020500000000000000" pitchFamily="18" charset="-120"/>
              </a:rPr>
              <a:t> = </a:t>
            </a:r>
            <a:r>
              <a:rPr lang="en-US" altLang="zh-TW" sz="2560" dirty="0" err="1">
                <a:solidFill>
                  <a:prstClr val="black"/>
                </a:solidFill>
                <a:latin typeface="Corbel"/>
                <a:ea typeface="新細明體" panose="02020500000000000000" pitchFamily="18" charset="-120"/>
              </a:rPr>
              <a:t>y_test.shape</a:t>
            </a:r>
            <a:r>
              <a:rPr lang="en-US" altLang="zh-TW" sz="2560" dirty="0">
                <a:solidFill>
                  <a:prstClr val="black"/>
                </a:solidFill>
                <a:latin typeface="Corbel"/>
                <a:ea typeface="新細明體" panose="02020500000000000000" pitchFamily="18" charset="-120"/>
              </a:rPr>
              <a:t>[1]</a:t>
            </a:r>
            <a:endParaRPr lang="zh-TW" altLang="en-US" sz="2560" dirty="0">
              <a:solidFill>
                <a:prstClr val="black"/>
              </a:solidFill>
              <a:latin typeface="Corbel"/>
              <a:ea typeface="新細明體" panose="02020500000000000000" pitchFamily="18" charset="-120"/>
            </a:endParaRPr>
          </a:p>
        </p:txBody>
      </p:sp>
      <p:sp>
        <p:nvSpPr>
          <p:cNvPr id="6" name="矩形 5">
            <a:extLst>
              <a:ext uri="{FF2B5EF4-FFF2-40B4-BE49-F238E27FC236}">
                <a16:creationId xmlns:a16="http://schemas.microsoft.com/office/drawing/2014/main" id="{045DF885-F89C-4F8E-B191-6F897677D0BB}"/>
              </a:ext>
            </a:extLst>
          </p:cNvPr>
          <p:cNvSpPr/>
          <p:nvPr/>
        </p:nvSpPr>
        <p:spPr>
          <a:xfrm>
            <a:off x="516731" y="6756232"/>
            <a:ext cx="15523160" cy="2850011"/>
          </a:xfrm>
          <a:prstGeom prst="rect">
            <a:avLst/>
          </a:prstGeom>
        </p:spPr>
        <p:txBody>
          <a:bodyPr wrap="square">
            <a:spAutoFit/>
          </a:bodyPr>
          <a:lstStyle/>
          <a:p>
            <a:pPr defTabSz="1300460"/>
            <a:r>
              <a:rPr lang="en-US" altLang="zh-TW" sz="2560" dirty="0">
                <a:solidFill>
                  <a:prstClr val="black"/>
                </a:solidFill>
                <a:latin typeface="Corbel"/>
                <a:ea typeface="新細明體" panose="02020500000000000000" pitchFamily="18" charset="-120"/>
              </a:rPr>
              <a:t>model = Sequential()</a:t>
            </a:r>
          </a:p>
          <a:p>
            <a:pPr defTabSz="1300460"/>
            <a:r>
              <a:rPr lang="en-US" altLang="zh-TW" sz="2560" dirty="0" err="1">
                <a:solidFill>
                  <a:prstClr val="black"/>
                </a:solidFill>
                <a:latin typeface="Corbel"/>
                <a:ea typeface="新細明體" panose="02020500000000000000" pitchFamily="18" charset="-120"/>
              </a:rPr>
              <a:t>model.add</a:t>
            </a:r>
            <a:r>
              <a:rPr lang="en-US" altLang="zh-TW" sz="2560" dirty="0">
                <a:solidFill>
                  <a:prstClr val="black"/>
                </a:solidFill>
                <a:latin typeface="Corbel"/>
                <a:ea typeface="新細明體" panose="02020500000000000000" pitchFamily="18" charset="-120"/>
              </a:rPr>
              <a:t>(Dense(1000, </a:t>
            </a:r>
            <a:r>
              <a:rPr lang="en-US" altLang="zh-TW" sz="2560" dirty="0" err="1">
                <a:solidFill>
                  <a:prstClr val="black"/>
                </a:solidFill>
                <a:latin typeface="Corbel"/>
                <a:ea typeface="新細明體" panose="02020500000000000000" pitchFamily="18" charset="-120"/>
              </a:rPr>
              <a:t>input_dim</a:t>
            </a:r>
            <a:r>
              <a:rPr lang="en-US" altLang="zh-TW" sz="2560" dirty="0">
                <a:solidFill>
                  <a:prstClr val="black"/>
                </a:solidFill>
                <a:latin typeface="Corbel"/>
                <a:ea typeface="新細明體" panose="02020500000000000000" pitchFamily="18" charset="-120"/>
              </a:rPr>
              <a:t>=784,activation='</a:t>
            </a:r>
            <a:r>
              <a:rPr lang="en-US" altLang="zh-TW" sz="2560" dirty="0" err="1">
                <a:solidFill>
                  <a:prstClr val="black"/>
                </a:solidFill>
                <a:latin typeface="Corbel"/>
                <a:ea typeface="新細明體" panose="02020500000000000000" pitchFamily="18" charset="-120"/>
              </a:rPr>
              <a:t>relu</a:t>
            </a:r>
            <a:r>
              <a:rPr lang="en-US" altLang="zh-TW" sz="2560" dirty="0">
                <a:solidFill>
                  <a:prstClr val="black"/>
                </a:solidFill>
                <a:latin typeface="Corbel"/>
                <a:ea typeface="新細明體" panose="02020500000000000000" pitchFamily="18" charset="-120"/>
              </a:rPr>
              <a:t>', </a:t>
            </a:r>
            <a:r>
              <a:rPr lang="en-US" altLang="zh-TW" sz="2560" dirty="0" err="1">
                <a:solidFill>
                  <a:srgbClr val="FF0000"/>
                </a:solidFill>
                <a:latin typeface="Corbel"/>
                <a:ea typeface="新細明體" panose="02020500000000000000" pitchFamily="18" charset="-120"/>
              </a:rPr>
              <a:t>kernel_regularizer</a:t>
            </a:r>
            <a:r>
              <a:rPr lang="en-US" altLang="zh-TW" sz="2560" dirty="0">
                <a:solidFill>
                  <a:srgbClr val="FF0000"/>
                </a:solidFill>
                <a:latin typeface="Corbel"/>
                <a:ea typeface="新細明體" panose="02020500000000000000" pitchFamily="18" charset="-120"/>
              </a:rPr>
              <a:t> = l2(0.01)</a:t>
            </a:r>
            <a:r>
              <a:rPr lang="en-US" altLang="zh-TW" sz="2560" dirty="0">
                <a:solidFill>
                  <a:prstClr val="black"/>
                </a:solidFill>
                <a:latin typeface="Corbel"/>
                <a:ea typeface="新細明體" panose="02020500000000000000" pitchFamily="18" charset="-120"/>
              </a:rPr>
              <a:t>))</a:t>
            </a:r>
          </a:p>
          <a:p>
            <a:pPr defTabSz="1300460"/>
            <a:r>
              <a:rPr lang="en-US" altLang="zh-TW" sz="2560" dirty="0" err="1">
                <a:solidFill>
                  <a:prstClr val="black"/>
                </a:solidFill>
                <a:latin typeface="Corbel"/>
                <a:ea typeface="新細明體" panose="02020500000000000000" pitchFamily="18" charset="-120"/>
              </a:rPr>
              <a:t>model.add</a:t>
            </a:r>
            <a:r>
              <a:rPr lang="en-US" altLang="zh-TW" sz="2560" dirty="0">
                <a:solidFill>
                  <a:prstClr val="black"/>
                </a:solidFill>
                <a:latin typeface="Corbel"/>
                <a:ea typeface="新細明體" panose="02020500000000000000" pitchFamily="18" charset="-120"/>
              </a:rPr>
              <a:t>(</a:t>
            </a:r>
            <a:r>
              <a:rPr lang="en-US" altLang="zh-TW" sz="2560" dirty="0" err="1">
                <a:solidFill>
                  <a:srgbClr val="FF0000"/>
                </a:solidFill>
                <a:latin typeface="Corbel"/>
                <a:ea typeface="新細明體" panose="02020500000000000000" pitchFamily="18" charset="-120"/>
              </a:rPr>
              <a:t>BatchNormalization</a:t>
            </a:r>
            <a:r>
              <a:rPr lang="en-US" altLang="zh-TW" sz="2560" dirty="0">
                <a:solidFill>
                  <a:srgbClr val="FF0000"/>
                </a:solidFill>
                <a:latin typeface="Corbel"/>
                <a:ea typeface="新細明體" panose="02020500000000000000" pitchFamily="18" charset="-120"/>
              </a:rPr>
              <a:t>()</a:t>
            </a:r>
            <a:r>
              <a:rPr lang="en-US" altLang="zh-TW" sz="2560" dirty="0">
                <a:solidFill>
                  <a:prstClr val="black"/>
                </a:solidFill>
                <a:latin typeface="Corbel"/>
                <a:ea typeface="新細明體" panose="02020500000000000000" pitchFamily="18" charset="-120"/>
              </a:rPr>
              <a:t>)</a:t>
            </a:r>
          </a:p>
          <a:p>
            <a:pPr defTabSz="1300460"/>
            <a:r>
              <a:rPr lang="en-US" altLang="zh-TW" sz="2560" dirty="0" err="1">
                <a:solidFill>
                  <a:prstClr val="black"/>
                </a:solidFill>
                <a:latin typeface="Corbel"/>
                <a:ea typeface="新細明體" panose="02020500000000000000" pitchFamily="18" charset="-120"/>
              </a:rPr>
              <a:t>model.add</a:t>
            </a:r>
            <a:r>
              <a:rPr lang="en-US" altLang="zh-TW" sz="2560" dirty="0">
                <a:solidFill>
                  <a:prstClr val="black"/>
                </a:solidFill>
                <a:latin typeface="Corbel"/>
                <a:ea typeface="新細明體" panose="02020500000000000000" pitchFamily="18" charset="-120"/>
              </a:rPr>
              <a:t>(Dense(10,  activation='</a:t>
            </a:r>
            <a:r>
              <a:rPr lang="en-US" altLang="zh-TW" sz="2560" dirty="0" err="1">
                <a:solidFill>
                  <a:prstClr val="black"/>
                </a:solidFill>
                <a:latin typeface="Corbel"/>
                <a:ea typeface="新細明體" panose="02020500000000000000" pitchFamily="18" charset="-120"/>
              </a:rPr>
              <a:t>softmax</a:t>
            </a:r>
            <a:r>
              <a:rPr lang="en-US" altLang="zh-TW" sz="2560" dirty="0">
                <a:solidFill>
                  <a:prstClr val="black"/>
                </a:solidFill>
                <a:latin typeface="Corbel"/>
                <a:ea typeface="新細明體" panose="02020500000000000000" pitchFamily="18" charset="-120"/>
              </a:rPr>
              <a:t>', </a:t>
            </a:r>
            <a:r>
              <a:rPr lang="en-US" altLang="zh-TW" sz="2560" dirty="0" err="1">
                <a:solidFill>
                  <a:srgbClr val="FF0000"/>
                </a:solidFill>
                <a:latin typeface="Corbel"/>
                <a:ea typeface="新細明體" panose="02020500000000000000" pitchFamily="18" charset="-120"/>
              </a:rPr>
              <a:t>kernel_regularizer</a:t>
            </a:r>
            <a:r>
              <a:rPr lang="en-US" altLang="zh-TW" sz="2560" dirty="0">
                <a:solidFill>
                  <a:srgbClr val="FF0000"/>
                </a:solidFill>
                <a:latin typeface="Corbel"/>
                <a:ea typeface="新細明體" panose="02020500000000000000" pitchFamily="18" charset="-120"/>
              </a:rPr>
              <a:t> = l2(0.01)</a:t>
            </a:r>
            <a:r>
              <a:rPr lang="en-US" altLang="zh-TW" sz="2560" dirty="0">
                <a:solidFill>
                  <a:prstClr val="black"/>
                </a:solidFill>
                <a:latin typeface="Corbel"/>
                <a:ea typeface="新細明體" panose="02020500000000000000" pitchFamily="18" charset="-120"/>
              </a:rPr>
              <a:t>))</a:t>
            </a:r>
          </a:p>
          <a:p>
            <a:pPr defTabSz="1300460"/>
            <a:r>
              <a:rPr lang="en-US" altLang="zh-TW" sz="2560" dirty="0">
                <a:solidFill>
                  <a:prstClr val="black"/>
                </a:solidFill>
                <a:latin typeface="Corbel"/>
                <a:ea typeface="新細明體" panose="02020500000000000000" pitchFamily="18" charset="-120"/>
              </a:rPr>
              <a:t>from </a:t>
            </a:r>
            <a:r>
              <a:rPr lang="en-US" altLang="zh-TW" sz="2560" dirty="0" err="1">
                <a:solidFill>
                  <a:prstClr val="black"/>
                </a:solidFill>
                <a:latin typeface="Corbel"/>
                <a:ea typeface="新細明體" panose="02020500000000000000" pitchFamily="18" charset="-120"/>
              </a:rPr>
              <a:t>keras.optimizers</a:t>
            </a:r>
            <a:r>
              <a:rPr lang="en-US" altLang="zh-TW" sz="2560" dirty="0">
                <a:solidFill>
                  <a:prstClr val="black"/>
                </a:solidFill>
                <a:latin typeface="Corbel"/>
                <a:ea typeface="新細明體" panose="02020500000000000000" pitchFamily="18" charset="-120"/>
              </a:rPr>
              <a:t> import </a:t>
            </a:r>
            <a:r>
              <a:rPr lang="en-US" altLang="zh-TW" sz="2560" dirty="0">
                <a:solidFill>
                  <a:srgbClr val="FF0000"/>
                </a:solidFill>
                <a:latin typeface="Corbel"/>
                <a:ea typeface="新細明體" panose="02020500000000000000" pitchFamily="18" charset="-120"/>
              </a:rPr>
              <a:t>Adam</a:t>
            </a:r>
          </a:p>
          <a:p>
            <a:pPr defTabSz="1300460"/>
            <a:r>
              <a:rPr lang="en-US" altLang="zh-TW" sz="2560" dirty="0" err="1">
                <a:solidFill>
                  <a:prstClr val="black"/>
                </a:solidFill>
                <a:latin typeface="Corbel"/>
                <a:ea typeface="新細明體" panose="02020500000000000000" pitchFamily="18" charset="-120"/>
              </a:rPr>
              <a:t>model.compile</a:t>
            </a:r>
            <a:r>
              <a:rPr lang="en-US" altLang="zh-TW" sz="2560" dirty="0">
                <a:solidFill>
                  <a:prstClr val="black"/>
                </a:solidFill>
                <a:latin typeface="Corbel"/>
                <a:ea typeface="新細明體" panose="02020500000000000000" pitchFamily="18" charset="-120"/>
              </a:rPr>
              <a:t>(loss='</a:t>
            </a:r>
            <a:r>
              <a:rPr lang="en-US" altLang="zh-TW" sz="2560" dirty="0" err="1">
                <a:solidFill>
                  <a:prstClr val="black"/>
                </a:solidFill>
                <a:latin typeface="Corbel"/>
                <a:ea typeface="新細明體" panose="02020500000000000000" pitchFamily="18" charset="-120"/>
              </a:rPr>
              <a:t>categorical_crossentropy</a:t>
            </a:r>
            <a:r>
              <a:rPr lang="en-US" altLang="zh-TW" sz="2560" dirty="0">
                <a:solidFill>
                  <a:prstClr val="black"/>
                </a:solidFill>
                <a:latin typeface="Corbel"/>
                <a:ea typeface="新細明體" panose="02020500000000000000" pitchFamily="18" charset="-120"/>
              </a:rPr>
              <a:t>', optimizer='</a:t>
            </a:r>
            <a:r>
              <a:rPr lang="en-US" altLang="zh-TW" sz="2560" dirty="0" err="1">
                <a:solidFill>
                  <a:prstClr val="black"/>
                </a:solidFill>
                <a:latin typeface="Corbel"/>
                <a:ea typeface="新細明體" panose="02020500000000000000" pitchFamily="18" charset="-120"/>
              </a:rPr>
              <a:t>adam</a:t>
            </a:r>
            <a:r>
              <a:rPr lang="en-US" altLang="zh-TW" sz="2560" dirty="0">
                <a:solidFill>
                  <a:prstClr val="black"/>
                </a:solidFill>
                <a:latin typeface="Corbel"/>
                <a:ea typeface="新細明體" panose="02020500000000000000" pitchFamily="18" charset="-120"/>
              </a:rPr>
              <a:t>', metrics=['accuracy'])</a:t>
            </a:r>
          </a:p>
          <a:p>
            <a:pPr defTabSz="1300460"/>
            <a:r>
              <a:rPr lang="en-US" altLang="zh-TW" sz="2560" dirty="0">
                <a:solidFill>
                  <a:prstClr val="black"/>
                </a:solidFill>
                <a:latin typeface="Corbel"/>
                <a:ea typeface="新細明體" panose="02020500000000000000" pitchFamily="18" charset="-120"/>
              </a:rPr>
              <a:t>history = </a:t>
            </a:r>
            <a:r>
              <a:rPr lang="en-US" altLang="zh-TW" sz="2560" dirty="0" err="1">
                <a:solidFill>
                  <a:prstClr val="black"/>
                </a:solidFill>
                <a:latin typeface="Corbel"/>
                <a:ea typeface="新細明體" panose="02020500000000000000" pitchFamily="18" charset="-120"/>
              </a:rPr>
              <a:t>model.fit</a:t>
            </a:r>
            <a:r>
              <a:rPr lang="en-US" altLang="zh-TW" sz="2560" dirty="0">
                <a:solidFill>
                  <a:prstClr val="black"/>
                </a:solidFill>
                <a:latin typeface="Corbel"/>
                <a:ea typeface="新細明體" panose="02020500000000000000" pitchFamily="18" charset="-120"/>
              </a:rPr>
              <a:t>(</a:t>
            </a:r>
            <a:r>
              <a:rPr lang="en-US" altLang="zh-TW" sz="2560" dirty="0" err="1">
                <a:solidFill>
                  <a:prstClr val="black"/>
                </a:solidFill>
                <a:latin typeface="Corbel"/>
                <a:ea typeface="新細明體" panose="02020500000000000000" pitchFamily="18" charset="-120"/>
              </a:rPr>
              <a:t>X_train</a:t>
            </a:r>
            <a:r>
              <a:rPr lang="en-US" altLang="zh-TW" sz="2560" dirty="0">
                <a:solidFill>
                  <a:prstClr val="black"/>
                </a:solidFill>
                <a:latin typeface="Corbel"/>
                <a:ea typeface="新細明體" panose="02020500000000000000" pitchFamily="18" charset="-120"/>
              </a:rPr>
              <a:t>, </a:t>
            </a:r>
            <a:r>
              <a:rPr lang="en-US" altLang="zh-TW" sz="2560" dirty="0" err="1">
                <a:solidFill>
                  <a:prstClr val="black"/>
                </a:solidFill>
                <a:latin typeface="Corbel"/>
                <a:ea typeface="新細明體" panose="02020500000000000000" pitchFamily="18" charset="-120"/>
              </a:rPr>
              <a:t>y_train</a:t>
            </a:r>
            <a:r>
              <a:rPr lang="en-US" altLang="zh-TW" sz="2560" dirty="0">
                <a:solidFill>
                  <a:prstClr val="black"/>
                </a:solidFill>
                <a:latin typeface="Corbel"/>
                <a:ea typeface="新細明體" panose="02020500000000000000" pitchFamily="18" charset="-120"/>
              </a:rPr>
              <a:t>, </a:t>
            </a:r>
            <a:r>
              <a:rPr lang="en-US" altLang="zh-TW" sz="2560" dirty="0" err="1">
                <a:solidFill>
                  <a:prstClr val="black"/>
                </a:solidFill>
                <a:latin typeface="Corbel"/>
                <a:ea typeface="新細明體" panose="02020500000000000000" pitchFamily="18" charset="-120"/>
              </a:rPr>
              <a:t>validation_data</a:t>
            </a:r>
            <a:r>
              <a:rPr lang="en-US" altLang="zh-TW" sz="2560" dirty="0">
                <a:solidFill>
                  <a:prstClr val="black"/>
                </a:solidFill>
                <a:latin typeface="Corbel"/>
                <a:ea typeface="新細明體" panose="02020500000000000000" pitchFamily="18" charset="-120"/>
              </a:rPr>
              <a:t>=(</a:t>
            </a:r>
            <a:r>
              <a:rPr lang="en-US" altLang="zh-TW" sz="2560" dirty="0" err="1">
                <a:solidFill>
                  <a:prstClr val="black"/>
                </a:solidFill>
                <a:latin typeface="Corbel"/>
                <a:ea typeface="新細明體" panose="02020500000000000000" pitchFamily="18" charset="-120"/>
              </a:rPr>
              <a:t>X_test</a:t>
            </a:r>
            <a:r>
              <a:rPr lang="en-US" altLang="zh-TW" sz="2560" dirty="0">
                <a:solidFill>
                  <a:prstClr val="black"/>
                </a:solidFill>
                <a:latin typeface="Corbel"/>
                <a:ea typeface="新細明體" panose="02020500000000000000" pitchFamily="18" charset="-120"/>
              </a:rPr>
              <a:t>, </a:t>
            </a:r>
            <a:r>
              <a:rPr lang="en-US" altLang="zh-TW" sz="2560" dirty="0" err="1">
                <a:solidFill>
                  <a:prstClr val="black"/>
                </a:solidFill>
                <a:latin typeface="Corbel"/>
                <a:ea typeface="新細明體" panose="02020500000000000000" pitchFamily="18" charset="-120"/>
              </a:rPr>
              <a:t>y_test</a:t>
            </a:r>
            <a:r>
              <a:rPr lang="en-US" altLang="zh-TW" sz="2560" dirty="0">
                <a:solidFill>
                  <a:prstClr val="black"/>
                </a:solidFill>
                <a:latin typeface="Corbel"/>
                <a:ea typeface="新細明體" panose="02020500000000000000" pitchFamily="18" charset="-120"/>
              </a:rPr>
              <a:t>), epochs=100, </a:t>
            </a:r>
            <a:r>
              <a:rPr lang="en-US" altLang="zh-TW" sz="2560" dirty="0" err="1">
                <a:solidFill>
                  <a:srgbClr val="FF0000"/>
                </a:solidFill>
                <a:latin typeface="Corbel"/>
                <a:ea typeface="新細明體" panose="02020500000000000000" pitchFamily="18" charset="-120"/>
              </a:rPr>
              <a:t>batch_size</a:t>
            </a:r>
            <a:r>
              <a:rPr lang="en-US" altLang="zh-TW" sz="2560" dirty="0">
                <a:solidFill>
                  <a:srgbClr val="FF0000"/>
                </a:solidFill>
                <a:latin typeface="Corbel"/>
                <a:ea typeface="新細明體" panose="02020500000000000000" pitchFamily="18" charset="-120"/>
              </a:rPr>
              <a:t>=1024</a:t>
            </a:r>
            <a:r>
              <a:rPr lang="en-US" altLang="zh-TW" sz="2560" dirty="0">
                <a:solidFill>
                  <a:prstClr val="black"/>
                </a:solidFill>
                <a:latin typeface="Corbel"/>
                <a:ea typeface="新細明體" panose="02020500000000000000" pitchFamily="18" charset="-120"/>
              </a:rPr>
              <a:t>, verbose=1)</a:t>
            </a:r>
            <a:endParaRPr lang="zh-TW" altLang="en-US" sz="2560" dirty="0">
              <a:solidFill>
                <a:prstClr val="black"/>
              </a:solidFill>
              <a:latin typeface="Corbel"/>
              <a:ea typeface="新細明體" panose="02020500000000000000" pitchFamily="18" charset="-120"/>
            </a:endParaRPr>
          </a:p>
        </p:txBody>
      </p:sp>
      <p:sp>
        <p:nvSpPr>
          <p:cNvPr id="7" name="矩形 6">
            <a:extLst>
              <a:ext uri="{FF2B5EF4-FFF2-40B4-BE49-F238E27FC236}">
                <a16:creationId xmlns:a16="http://schemas.microsoft.com/office/drawing/2014/main" id="{6F7ADC41-E52B-4CCA-AB31-957B5B2811B0}"/>
              </a:ext>
            </a:extLst>
          </p:cNvPr>
          <p:cNvSpPr/>
          <p:nvPr/>
        </p:nvSpPr>
        <p:spPr>
          <a:xfrm>
            <a:off x="1083998" y="232457"/>
            <a:ext cx="15063893" cy="646331"/>
          </a:xfrm>
          <a:prstGeom prst="rect">
            <a:avLst/>
          </a:prstGeom>
        </p:spPr>
        <p:txBody>
          <a:bodyPr wrap="square">
            <a:spAutoFit/>
          </a:bodyPr>
          <a:lstStyle/>
          <a:p>
            <a:pPr algn="ctr" defTabSz="1300460"/>
            <a:r>
              <a:rPr lang="en-US" altLang="zh-TW" sz="3600" b="1">
                <a:solidFill>
                  <a:prstClr val="black"/>
                </a:solidFill>
                <a:latin typeface="Corbel"/>
                <a:ea typeface="新細明體" panose="02020500000000000000" pitchFamily="18" charset="-120"/>
              </a:rPr>
              <a:t>Applying L2 Regularization and Batch Normalization</a:t>
            </a:r>
            <a:endParaRPr lang="zh-TW" altLang="en-US" sz="3600" b="1">
              <a:solidFill>
                <a:prstClr val="black"/>
              </a:solidFill>
              <a:latin typeface="Corbel"/>
              <a:ea typeface="新細明體" panose="02020500000000000000" pitchFamily="18" charset="-120"/>
            </a:endParaRPr>
          </a:p>
        </p:txBody>
      </p:sp>
      <p:grpSp>
        <p:nvGrpSpPr>
          <p:cNvPr id="20" name="群組 19">
            <a:extLst>
              <a:ext uri="{FF2B5EF4-FFF2-40B4-BE49-F238E27FC236}">
                <a16:creationId xmlns:a16="http://schemas.microsoft.com/office/drawing/2014/main" id="{19D1AB6F-F414-467A-85EA-71CE6ACD820B}"/>
              </a:ext>
            </a:extLst>
          </p:cNvPr>
          <p:cNvGrpSpPr/>
          <p:nvPr/>
        </p:nvGrpSpPr>
        <p:grpSpPr>
          <a:xfrm>
            <a:off x="11354147" y="1110792"/>
            <a:ext cx="5181907" cy="4991996"/>
            <a:chOff x="12008227" y="2023167"/>
            <a:chExt cx="5181907" cy="4991996"/>
          </a:xfrm>
        </p:grpSpPr>
        <p:pic>
          <p:nvPicPr>
            <p:cNvPr id="21" name="圖片 20">
              <a:extLst>
                <a:ext uri="{FF2B5EF4-FFF2-40B4-BE49-F238E27FC236}">
                  <a16:creationId xmlns:a16="http://schemas.microsoft.com/office/drawing/2014/main" id="{F44AA370-0A5E-4DEF-AB50-7C756971EB6D}"/>
                </a:ext>
              </a:extLst>
            </p:cNvPr>
            <p:cNvPicPr>
              <a:picLocks noChangeAspect="1"/>
            </p:cNvPicPr>
            <p:nvPr/>
          </p:nvPicPr>
          <p:blipFill>
            <a:blip r:embed="rId2"/>
            <a:stretch>
              <a:fillRect/>
            </a:stretch>
          </p:blipFill>
          <p:spPr>
            <a:xfrm>
              <a:off x="12425910" y="2102751"/>
              <a:ext cx="4439426" cy="4912412"/>
            </a:xfrm>
            <a:prstGeom prst="rect">
              <a:avLst/>
            </a:prstGeom>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B0B54992-7105-4933-881E-B41A1F3D94A0}"/>
                    </a:ext>
                  </a:extLst>
                </p:cNvPr>
                <p:cNvSpPr/>
                <p:nvPr/>
              </p:nvSpPr>
              <p:spPr>
                <a:xfrm>
                  <a:off x="15525960" y="3708590"/>
                  <a:ext cx="166417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sSub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𝑾</m:t>
                            </m:r>
                          </m:e>
                          <m:sub>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𝟕𝟖𝟒</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𝟏𝟎𝟎𝟎</m:t>
                            </m:r>
                          </m:sub>
                        </m:sSub>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2" name="矩形 21">
                  <a:extLst>
                    <a:ext uri="{FF2B5EF4-FFF2-40B4-BE49-F238E27FC236}">
                      <a16:creationId xmlns:a16="http://schemas.microsoft.com/office/drawing/2014/main" id="{B0B54992-7105-4933-881E-B41A1F3D94A0}"/>
                    </a:ext>
                  </a:extLst>
                </p:cNvPr>
                <p:cNvSpPr>
                  <a:spLocks noRot="1" noChangeAspect="1" noMove="1" noResize="1" noEditPoints="1" noAdjustHandles="1" noChangeArrowheads="1" noChangeShapeType="1" noTextEdit="1"/>
                </p:cNvSpPr>
                <p:nvPr/>
              </p:nvSpPr>
              <p:spPr>
                <a:xfrm>
                  <a:off x="15525960" y="3708590"/>
                  <a:ext cx="1664174" cy="461665"/>
                </a:xfrm>
                <a:prstGeom prst="rect">
                  <a:avLst/>
                </a:prstGeom>
                <a:blipFill>
                  <a:blip r:embed="rId4"/>
                  <a:stretch>
                    <a:fillRect b="-2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491B728E-60E6-4EFF-B032-1DD4A10EAA0C}"/>
                    </a:ext>
                  </a:extLst>
                </p:cNvPr>
                <p:cNvSpPr/>
                <p:nvPr/>
              </p:nvSpPr>
              <p:spPr>
                <a:xfrm>
                  <a:off x="15622809" y="5314428"/>
                  <a:ext cx="152952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sSub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𝑾</m:t>
                            </m:r>
                          </m:e>
                          <m:sub>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𝟏𝟎𝟎𝟎</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m:t>
                            </m:r>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Arial" pitchFamily="34" charset="0"/>
                              </a:rPr>
                              <m:t>𝟏𝟎</m:t>
                            </m:r>
                          </m:sub>
                        </m:sSub>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3" name="矩形 22">
                  <a:extLst>
                    <a:ext uri="{FF2B5EF4-FFF2-40B4-BE49-F238E27FC236}">
                      <a16:creationId xmlns:a16="http://schemas.microsoft.com/office/drawing/2014/main" id="{491B728E-60E6-4EFF-B032-1DD4A10EAA0C}"/>
                    </a:ext>
                  </a:extLst>
                </p:cNvPr>
                <p:cNvSpPr>
                  <a:spLocks noRot="1" noChangeAspect="1" noMove="1" noResize="1" noEditPoints="1" noAdjustHandles="1" noChangeArrowheads="1" noChangeShapeType="1" noTextEdit="1"/>
                </p:cNvSpPr>
                <p:nvPr/>
              </p:nvSpPr>
              <p:spPr>
                <a:xfrm>
                  <a:off x="15622809" y="5314428"/>
                  <a:ext cx="1529521" cy="461665"/>
                </a:xfrm>
                <a:prstGeom prst="rect">
                  <a:avLst/>
                </a:prstGeom>
                <a:blipFill>
                  <a:blip r:embed="rId5"/>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D0AB15CA-1195-470A-9CC9-D32797C6FD26}"/>
                    </a:ext>
                  </a:extLst>
                </p:cNvPr>
                <p:cNvSpPr/>
                <p:nvPr/>
              </p:nvSpPr>
              <p:spPr>
                <a:xfrm>
                  <a:off x="12840839" y="2913506"/>
                  <a:ext cx="42351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𝒙</m:t>
                        </m:r>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17" name="矩形 16">
                  <a:extLst>
                    <a:ext uri="{FF2B5EF4-FFF2-40B4-BE49-F238E27FC236}">
                      <a16:creationId xmlns:a16="http://schemas.microsoft.com/office/drawing/2014/main" id="{AACE62E6-6E90-4682-8734-D5F851C97B7D}"/>
                    </a:ext>
                  </a:extLst>
                </p:cNvPr>
                <p:cNvSpPr>
                  <a:spLocks noRot="1" noChangeAspect="1" noMove="1" noResize="1" noEditPoints="1" noAdjustHandles="1" noChangeArrowheads="1" noChangeShapeType="1" noTextEdit="1"/>
                </p:cNvSpPr>
                <p:nvPr/>
              </p:nvSpPr>
              <p:spPr>
                <a:xfrm>
                  <a:off x="12840839" y="2913506"/>
                  <a:ext cx="423513" cy="46166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684D1ED0-273A-41C8-B8E4-51015AA6BD72}"/>
                    </a:ext>
                  </a:extLst>
                </p:cNvPr>
                <p:cNvSpPr/>
                <p:nvPr/>
              </p:nvSpPr>
              <p:spPr>
                <a:xfrm>
                  <a:off x="12533745" y="6079493"/>
                  <a:ext cx="42992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accPr>
                          <m:e>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𝒚</m:t>
                            </m:r>
                          </m:e>
                        </m:acc>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18" name="矩形 17">
                  <a:extLst>
                    <a:ext uri="{FF2B5EF4-FFF2-40B4-BE49-F238E27FC236}">
                      <a16:creationId xmlns:a16="http://schemas.microsoft.com/office/drawing/2014/main" id="{F2CE5E89-3149-4511-A0FE-97AE625FD7AB}"/>
                    </a:ext>
                  </a:extLst>
                </p:cNvPr>
                <p:cNvSpPr>
                  <a:spLocks noRot="1" noChangeAspect="1" noMove="1" noResize="1" noEditPoints="1" noAdjustHandles="1" noChangeArrowheads="1" noChangeShapeType="1" noTextEdit="1"/>
                </p:cNvSpPr>
                <p:nvPr/>
              </p:nvSpPr>
              <p:spPr>
                <a:xfrm>
                  <a:off x="12533745" y="6079493"/>
                  <a:ext cx="429926" cy="461665"/>
                </a:xfrm>
                <a:prstGeom prst="rect">
                  <a:avLst/>
                </a:prstGeom>
                <a:blipFill>
                  <a:blip r:embed="rId7"/>
                  <a:stretch>
                    <a:fillRect t="-5263" r="-12857" b="-105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B9FED1D4-97BF-4E24-AA0E-36955C511AB3}"/>
                    </a:ext>
                  </a:extLst>
                </p:cNvPr>
                <p:cNvSpPr/>
                <p:nvPr/>
              </p:nvSpPr>
              <p:spPr>
                <a:xfrm>
                  <a:off x="12008227" y="4516190"/>
                  <a:ext cx="43954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1"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𝒉</m:t>
                        </m:r>
                      </m:oMath>
                    </m:oMathPara>
                  </a14:m>
                  <a:endParaRPr kumimoji="0" lang="zh-TW" altLang="en-US" sz="240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19" name="矩形 18">
                  <a:extLst>
                    <a:ext uri="{FF2B5EF4-FFF2-40B4-BE49-F238E27FC236}">
                      <a16:creationId xmlns:a16="http://schemas.microsoft.com/office/drawing/2014/main" id="{62211DC0-7671-4676-9A2C-495C38B4766E}"/>
                    </a:ext>
                  </a:extLst>
                </p:cNvPr>
                <p:cNvSpPr>
                  <a:spLocks noRot="1" noChangeAspect="1" noMove="1" noResize="1" noEditPoints="1" noAdjustHandles="1" noChangeArrowheads="1" noChangeShapeType="1" noTextEdit="1"/>
                </p:cNvSpPr>
                <p:nvPr/>
              </p:nvSpPr>
              <p:spPr>
                <a:xfrm>
                  <a:off x="12008227" y="4516190"/>
                  <a:ext cx="439543" cy="461665"/>
                </a:xfrm>
                <a:prstGeom prst="rect">
                  <a:avLst/>
                </a:prstGeom>
                <a:blipFill>
                  <a:blip r:embed="rId8"/>
                  <a:stretch>
                    <a:fillRect/>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D3AF3660-5BD5-4D35-90CD-F48C5BF01466}"/>
                </a:ext>
              </a:extLst>
            </p:cNvPr>
            <p:cNvSpPr txBox="1"/>
            <p:nvPr/>
          </p:nvSpPr>
          <p:spPr>
            <a:xfrm>
              <a:off x="14671155" y="2023167"/>
              <a:ext cx="190330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28</a:t>
              </a:r>
              <a:r>
                <a:rPr kumimoji="0" lang="en-US" altLang="zh-TW" sz="240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sym typeface="Symbol" panose="05050102010706020507" pitchFamily="18" charset="2"/>
                </a:rPr>
                <a:t></a:t>
              </a:r>
              <a:r>
                <a:rPr kumimoji="0" lang="en-US" altLang="zh-TW" sz="240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28 pixels</a:t>
              </a:r>
              <a:endParaRPr kumimoji="0" lang="zh-TW" altLang="en-US" sz="240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p:pic>
          <p:nvPicPr>
            <p:cNvPr id="28" name="圖片 27">
              <a:extLst>
                <a:ext uri="{FF2B5EF4-FFF2-40B4-BE49-F238E27FC236}">
                  <a16:creationId xmlns:a16="http://schemas.microsoft.com/office/drawing/2014/main" id="{E63B0CD8-BF8E-4864-BD70-175431FA19DA}"/>
                </a:ext>
              </a:extLst>
            </p:cNvPr>
            <p:cNvPicPr>
              <a:picLocks noChangeAspect="1"/>
            </p:cNvPicPr>
            <p:nvPr/>
          </p:nvPicPr>
          <p:blipFill>
            <a:blip r:embed="rId9"/>
            <a:stretch>
              <a:fillRect/>
            </a:stretch>
          </p:blipFill>
          <p:spPr>
            <a:xfrm>
              <a:off x="13861607" y="2089304"/>
              <a:ext cx="784016" cy="773127"/>
            </a:xfrm>
            <a:prstGeom prst="rect">
              <a:avLst/>
            </a:prstGeom>
          </p:spPr>
        </p:pic>
      </p:grpSp>
      <p:grpSp>
        <p:nvGrpSpPr>
          <p:cNvPr id="11" name="群組 10"/>
          <p:cNvGrpSpPr/>
          <p:nvPr/>
        </p:nvGrpSpPr>
        <p:grpSpPr>
          <a:xfrm>
            <a:off x="12374706" y="6232396"/>
            <a:ext cx="4712806" cy="2505109"/>
            <a:chOff x="12374706" y="6232396"/>
            <a:chExt cx="4712806" cy="2505109"/>
          </a:xfrm>
        </p:grpSpPr>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79594DE4-7807-4384-AF1B-FDF93A1BA86E}"/>
                    </a:ext>
                  </a:extLst>
                </p:cNvPr>
                <p:cNvSpPr txBox="1"/>
                <p:nvPr/>
              </p:nvSpPr>
              <p:spPr>
                <a:xfrm>
                  <a:off x="12374706" y="6232396"/>
                  <a:ext cx="4712806" cy="13251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cs typeface="Arial" pitchFamily="34" charset="0"/>
                              </a:rPr>
                            </m:ctrlPr>
                          </m:sSubPr>
                          <m:e>
                            <m:r>
                              <a:rPr lang="en-US" altLang="zh-TW" sz="2800" b="1" i="1" smtClean="0">
                                <a:latin typeface="Cambria Math" panose="02040503050406030204" pitchFamily="18" charset="0"/>
                                <a:cs typeface="Arial" pitchFamily="34" charset="0"/>
                              </a:rPr>
                              <m:t>𝑯</m:t>
                            </m:r>
                            <m:r>
                              <a:rPr lang="en-US" altLang="zh-TW" sz="2800" b="1" i="1" smtClean="0">
                                <a:latin typeface="Cambria Math" panose="02040503050406030204" pitchFamily="18" charset="0"/>
                                <a:cs typeface="Arial" pitchFamily="34" charset="0"/>
                              </a:rPr>
                              <m:t>=</m:t>
                            </m:r>
                            <m:d>
                              <m:dPr>
                                <m:begChr m:val="["/>
                                <m:endChr m:val="]"/>
                                <m:ctrlPr>
                                  <a:rPr lang="en-US" altLang="zh-TW" sz="2800" i="1">
                                    <a:latin typeface="Cambria Math" panose="02040503050406030204" pitchFamily="18" charset="0"/>
                                    <a:cs typeface="Arial" pitchFamily="34" charset="0"/>
                                  </a:rPr>
                                </m:ctrlPr>
                              </m:dPr>
                              <m:e>
                                <m:m>
                                  <m:mPr>
                                    <m:mcs>
                                      <m:mc>
                                        <m:mcPr>
                                          <m:count m:val="3"/>
                                          <m:mcJc m:val="center"/>
                                        </m:mcPr>
                                      </m:mc>
                                    </m:mcs>
                                    <m:ctrlPr>
                                      <a:rPr lang="en-US" altLang="zh-TW" sz="2800" i="1">
                                        <a:latin typeface="Cambria Math" panose="02040503050406030204" pitchFamily="18" charset="0"/>
                                        <a:cs typeface="Arial" pitchFamily="34" charset="0"/>
                                      </a:rPr>
                                    </m:ctrlPr>
                                  </m:mPr>
                                  <m:mr>
                                    <m:e>
                                      <m:r>
                                        <a:rPr lang="en-US" altLang="zh-TW" sz="2800" b="0" i="1" smtClean="0">
                                          <a:solidFill>
                                            <a:srgbClr val="FF0000"/>
                                          </a:solidFill>
                                          <a:latin typeface="Cambria Math" panose="02040503050406030204" pitchFamily="18" charset="0"/>
                                          <a:cs typeface="Arial" pitchFamily="34" charset="0"/>
                                        </a:rPr>
                                        <m:t>1</m:t>
                                      </m:r>
                                      <m:r>
                                        <a:rPr lang="en-US" altLang="zh-TW" sz="2800" i="1">
                                          <a:solidFill>
                                            <a:srgbClr val="FF0000"/>
                                          </a:solidFill>
                                          <a:latin typeface="Cambria Math" panose="02040503050406030204" pitchFamily="18" charset="0"/>
                                          <a:cs typeface="Arial" pitchFamily="34" charset="0"/>
                                        </a:rPr>
                                        <m:t>.</m:t>
                                      </m:r>
                                      <m:r>
                                        <a:rPr lang="en-US" altLang="zh-TW" sz="2800" b="0" i="1" smtClean="0">
                                          <a:solidFill>
                                            <a:srgbClr val="FF0000"/>
                                          </a:solidFill>
                                          <a:latin typeface="Cambria Math" panose="02040503050406030204" pitchFamily="18" charset="0"/>
                                          <a:cs typeface="Arial" pitchFamily="34" charset="0"/>
                                        </a:rPr>
                                        <m:t>7</m:t>
                                      </m:r>
                                    </m:e>
                                    <m:e>
                                      <m:r>
                                        <a:rPr lang="en-US" altLang="zh-TW" sz="2800" i="1">
                                          <a:latin typeface="Cambria Math" panose="02040503050406030204" pitchFamily="18" charset="0"/>
                                          <a:cs typeface="Arial" pitchFamily="34" charset="0"/>
                                        </a:rPr>
                                        <m:t>…</m:t>
                                      </m:r>
                                    </m:e>
                                    <m:e>
                                      <m:r>
                                        <a:rPr lang="en-US" altLang="zh-TW" sz="2800" b="0" i="1" smtClean="0">
                                          <a:latin typeface="Cambria Math" panose="02040503050406030204" pitchFamily="18" charset="0"/>
                                          <a:cs typeface="Arial" pitchFamily="34" charset="0"/>
                                        </a:rPr>
                                        <m:t>1.6</m:t>
                                      </m:r>
                                    </m:e>
                                  </m:mr>
                                  <m:mr>
                                    <m:e>
                                      <m:r>
                                        <a:rPr lang="en-US" altLang="zh-TW" sz="2800" i="1" smtClean="0">
                                          <a:solidFill>
                                            <a:srgbClr val="FF0000"/>
                                          </a:solidFill>
                                          <a:latin typeface="Cambria Math" panose="02040503050406030204" pitchFamily="18" charset="0"/>
                                          <a:cs typeface="Arial" pitchFamily="34" charset="0"/>
                                        </a:rPr>
                                        <m:t>…</m:t>
                                      </m:r>
                                    </m:e>
                                    <m:e>
                                      <m:r>
                                        <a:rPr lang="en-US" altLang="zh-TW" sz="2800" i="1">
                                          <a:latin typeface="Cambria Math" panose="02040503050406030204" pitchFamily="18" charset="0"/>
                                          <a:cs typeface="Arial" pitchFamily="34" charset="0"/>
                                        </a:rPr>
                                        <m:t>…</m:t>
                                      </m:r>
                                    </m:e>
                                    <m:e>
                                      <m:r>
                                        <a:rPr lang="en-US" altLang="zh-TW" sz="2800" i="1">
                                          <a:latin typeface="Cambria Math" panose="02040503050406030204" pitchFamily="18" charset="0"/>
                                          <a:cs typeface="Arial" pitchFamily="34" charset="0"/>
                                        </a:rPr>
                                        <m:t>…</m:t>
                                      </m:r>
                                    </m:e>
                                  </m:mr>
                                  <m:mr>
                                    <m:e>
                                      <m:r>
                                        <a:rPr lang="en-US" altLang="zh-TW" sz="2800" b="0" i="1" smtClean="0">
                                          <a:solidFill>
                                            <a:srgbClr val="FF0000"/>
                                          </a:solidFill>
                                          <a:latin typeface="Cambria Math" panose="02040503050406030204" pitchFamily="18" charset="0"/>
                                          <a:cs typeface="Arial" pitchFamily="34" charset="0"/>
                                        </a:rPr>
                                        <m:t>1.2</m:t>
                                      </m:r>
                                    </m:e>
                                    <m:e>
                                      <m:r>
                                        <a:rPr lang="en-US" altLang="zh-TW" sz="2800" i="1">
                                          <a:latin typeface="Cambria Math" panose="02040503050406030204" pitchFamily="18" charset="0"/>
                                          <a:cs typeface="Arial" pitchFamily="34" charset="0"/>
                                        </a:rPr>
                                        <m:t>…</m:t>
                                      </m:r>
                                    </m:e>
                                    <m:e>
                                      <m:r>
                                        <a:rPr lang="en-US" altLang="zh-TW" sz="2800" b="0" i="1" smtClean="0">
                                          <a:latin typeface="Cambria Math" panose="02040503050406030204" pitchFamily="18" charset="0"/>
                                          <a:cs typeface="Arial" pitchFamily="34" charset="0"/>
                                        </a:rPr>
                                        <m:t>1.8</m:t>
                                      </m:r>
                                    </m:e>
                                  </m:mr>
                                </m:m>
                              </m:e>
                            </m:d>
                          </m:e>
                          <m:sub>
                            <m:r>
                              <a:rPr lang="en-US" altLang="zh-TW" sz="2800" b="0" i="1" smtClean="0">
                                <a:solidFill>
                                  <a:srgbClr val="FF0000"/>
                                </a:solidFill>
                                <a:latin typeface="Cambria Math" panose="02040503050406030204" pitchFamily="18" charset="0"/>
                                <a:cs typeface="Arial" pitchFamily="34" charset="0"/>
                              </a:rPr>
                              <m:t>1024</m:t>
                            </m:r>
                            <m:r>
                              <a:rPr lang="en-US" altLang="zh-TW" sz="2800" b="0" i="1" smtClean="0">
                                <a:latin typeface="Cambria Math" panose="02040503050406030204" pitchFamily="18" charset="0"/>
                                <a:ea typeface="Cambria Math" panose="02040503050406030204" pitchFamily="18" charset="0"/>
                                <a:cs typeface="Arial" pitchFamily="34" charset="0"/>
                              </a:rPr>
                              <m:t>×1000</m:t>
                            </m:r>
                          </m:sub>
                        </m:sSub>
                      </m:oMath>
                    </m:oMathPara>
                  </a14:m>
                  <a:endParaRPr lang="zh-TW" altLang="en-US" sz="2400" dirty="0">
                    <a:latin typeface="Arial" pitchFamily="34" charset="0"/>
                    <a:cs typeface="Arial" pitchFamily="34" charset="0"/>
                  </a:endParaRPr>
                </a:p>
              </p:txBody>
            </p:sp>
          </mc:Choice>
          <mc:Fallback xmlns="">
            <p:sp>
              <p:nvSpPr>
                <p:cNvPr id="14" name="文字方塊 13">
                  <a:extLst>
                    <a:ext uri="{FF2B5EF4-FFF2-40B4-BE49-F238E27FC236}">
                      <a16:creationId xmlns:a16="http://schemas.microsoft.com/office/drawing/2014/main" id="{79594DE4-7807-4384-AF1B-FDF93A1BA86E}"/>
                    </a:ext>
                  </a:extLst>
                </p:cNvPr>
                <p:cNvSpPr txBox="1">
                  <a:spLocks noRot="1" noChangeAspect="1" noMove="1" noResize="1" noEditPoints="1" noAdjustHandles="1" noChangeArrowheads="1" noChangeShapeType="1" noTextEdit="1"/>
                </p:cNvSpPr>
                <p:nvPr/>
              </p:nvSpPr>
              <p:spPr>
                <a:xfrm>
                  <a:off x="12374706" y="6232396"/>
                  <a:ext cx="4712806" cy="1325171"/>
                </a:xfrm>
                <a:prstGeom prst="rect">
                  <a:avLst/>
                </a:prstGeom>
                <a:blipFill>
                  <a:blip r:embed="rId10"/>
                  <a:stretch>
                    <a:fillRect/>
                  </a:stretch>
                </a:blipFill>
              </p:spPr>
              <p:txBody>
                <a:bodyPr/>
                <a:lstStyle/>
                <a:p>
                  <a:r>
                    <a:rPr lang="zh-TW" altLang="en-US">
                      <a:noFill/>
                    </a:rPr>
                    <a:t> </a:t>
                  </a:r>
                </a:p>
              </p:txBody>
            </p:sp>
          </mc:Fallback>
        </mc:AlternateContent>
        <p:sp>
          <p:nvSpPr>
            <p:cNvPr id="8" name="向下箭號 7"/>
            <p:cNvSpPr/>
            <p:nvPr/>
          </p:nvSpPr>
          <p:spPr>
            <a:xfrm>
              <a:off x="13318331" y="7620000"/>
              <a:ext cx="381000" cy="533400"/>
            </a:xfrm>
            <a:prstGeom prst="down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矩形 8"/>
                <p:cNvSpPr/>
                <p:nvPr/>
              </p:nvSpPr>
              <p:spPr>
                <a:xfrm>
                  <a:off x="13301949" y="8214285"/>
                  <a:ext cx="625982" cy="523220"/>
                </a:xfrm>
                <a:prstGeom prst="rect">
                  <a:avLst/>
                </a:prstGeom>
              </p:spPr>
              <p:txBody>
                <a:bodyPr wrap="square">
                  <a:spAutoFit/>
                </a:bodyPr>
                <a:lstStyle/>
                <a:p>
                  <a14:m>
                    <m:oMath xmlns:m="http://schemas.openxmlformats.org/officeDocument/2006/math">
                      <m:r>
                        <a:rPr lang="en-US" altLang="zh-TW" sz="2800" b="1" i="1">
                          <a:latin typeface="Cambria Math" panose="02040503050406030204" pitchFamily="18" charset="0"/>
                          <a:cs typeface="Arial" pitchFamily="34" charset="0"/>
                        </a:rPr>
                        <m:t>𝑯</m:t>
                      </m:r>
                    </m:oMath>
                  </a14:m>
                  <a:r>
                    <a:rPr lang="en-US" altLang="zh-TW" sz="2800" dirty="0" smtClean="0"/>
                    <a:t>’</a:t>
                  </a:r>
                  <a:endParaRPr lang="zh-TW"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13301949" y="8214285"/>
                  <a:ext cx="625982" cy="523220"/>
                </a:xfrm>
                <a:prstGeom prst="rect">
                  <a:avLst/>
                </a:prstGeom>
                <a:blipFill>
                  <a:blip r:embed="rId11"/>
                  <a:stretch>
                    <a:fillRect t="-10465" r="-6796" b="-32558"/>
                  </a:stretch>
                </a:blipFill>
              </p:spPr>
              <p:txBody>
                <a:bodyPr/>
                <a:lstStyle/>
                <a:p>
                  <a:r>
                    <a:rPr lang="zh-TW" altLang="en-US">
                      <a:noFill/>
                    </a:rPr>
                    <a:t> </a:t>
                  </a:r>
                </a:p>
              </p:txBody>
            </p:sp>
          </mc:Fallback>
        </mc:AlternateContent>
        <p:sp>
          <p:nvSpPr>
            <p:cNvPr id="10" name="文字方塊 9"/>
            <p:cNvSpPr txBox="1"/>
            <p:nvPr/>
          </p:nvSpPr>
          <p:spPr>
            <a:xfrm>
              <a:off x="13751444" y="7643844"/>
              <a:ext cx="786087" cy="461665"/>
            </a:xfrm>
            <a:prstGeom prst="rect">
              <a:avLst/>
            </a:prstGeom>
            <a:noFill/>
          </p:spPr>
          <p:txBody>
            <a:bodyPr wrap="square" rtlCol="0">
              <a:spAutoFit/>
            </a:bodyPr>
            <a:lstStyle/>
            <a:p>
              <a:r>
                <a:rPr lang="en-US" altLang="zh-TW" sz="2400" dirty="0" smtClean="0">
                  <a:latin typeface="Arial" pitchFamily="34" charset="0"/>
                  <a:cs typeface="Arial" pitchFamily="34" charset="0"/>
                </a:rPr>
                <a:t>BN</a:t>
              </a:r>
              <a:endParaRPr lang="zh-TW" altLang="en-US" sz="2400" dirty="0" smtClean="0">
                <a:latin typeface="Arial" pitchFamily="34" charset="0"/>
                <a:cs typeface="Arial" pitchFamily="34" charset="0"/>
              </a:endParaRPr>
            </a:p>
          </p:txBody>
        </p:sp>
      </p:grpSp>
    </p:spTree>
    <p:extLst>
      <p:ext uri="{BB962C8B-B14F-4D97-AF65-F5344CB8AC3E}">
        <p14:creationId xmlns:p14="http://schemas.microsoft.com/office/powerpoint/2010/main" val="188747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9B12225-5612-419B-A8D5-4B8EEE4C217E}" type="slidenum">
              <a:rPr lang="en-US" smtClean="0"/>
              <a:pPr/>
              <a:t>29</a:t>
            </a:fld>
            <a:endParaRPr lang="en-US"/>
          </a:p>
        </p:txBody>
      </p:sp>
      <p:sp>
        <p:nvSpPr>
          <p:cNvPr id="3" name="矩形 2"/>
          <p:cNvSpPr/>
          <p:nvPr/>
        </p:nvSpPr>
        <p:spPr>
          <a:xfrm>
            <a:off x="516731" y="457200"/>
            <a:ext cx="8382000" cy="5262979"/>
          </a:xfrm>
          <a:prstGeom prst="rect">
            <a:avLst/>
          </a:prstGeom>
          <a:ln>
            <a:solidFill>
              <a:schemeClr val="tx1"/>
            </a:solidFill>
          </a:ln>
        </p:spPr>
        <p:txBody>
          <a:bodyPr wrap="square">
            <a:spAutoFit/>
          </a:bodyPr>
          <a:lstStyle/>
          <a:p>
            <a:r>
              <a:rPr lang="en-US" altLang="zh-TW" sz="2400" dirty="0"/>
              <a:t>import </a:t>
            </a:r>
            <a:r>
              <a:rPr lang="en-US" altLang="zh-TW" sz="2400" dirty="0" err="1"/>
              <a:t>keras</a:t>
            </a:r>
            <a:endParaRPr lang="en-US" altLang="zh-TW" sz="2400" dirty="0"/>
          </a:p>
          <a:p>
            <a:endParaRPr lang="en-US" altLang="zh-TW" sz="2400" dirty="0"/>
          </a:p>
          <a:p>
            <a:r>
              <a:rPr lang="en-US" altLang="zh-TW" sz="2400" dirty="0"/>
              <a:t>from </a:t>
            </a:r>
            <a:r>
              <a:rPr lang="en-US" altLang="zh-TW" sz="2400" dirty="0" err="1"/>
              <a:t>keras.models</a:t>
            </a:r>
            <a:r>
              <a:rPr lang="en-US" altLang="zh-TW" sz="2400" dirty="0"/>
              <a:t> import Sequential</a:t>
            </a:r>
          </a:p>
          <a:p>
            <a:r>
              <a:rPr lang="en-US" altLang="zh-TW" sz="2400" dirty="0"/>
              <a:t>from </a:t>
            </a:r>
            <a:r>
              <a:rPr lang="en-US" altLang="zh-TW" sz="2400" dirty="0" err="1"/>
              <a:t>keras.layers</a:t>
            </a:r>
            <a:r>
              <a:rPr lang="en-US" altLang="zh-TW" sz="2400" dirty="0"/>
              <a:t> import Dense, Activation, </a:t>
            </a:r>
            <a:r>
              <a:rPr lang="en-US" altLang="zh-TW" sz="2400" dirty="0" err="1"/>
              <a:t>BatchNormalization</a:t>
            </a:r>
            <a:endParaRPr lang="en-US" altLang="zh-TW" sz="2400" dirty="0"/>
          </a:p>
          <a:p>
            <a:endParaRPr lang="en-US" altLang="zh-TW" sz="2400" dirty="0"/>
          </a:p>
          <a:p>
            <a:r>
              <a:rPr lang="en-US" altLang="zh-TW" sz="2400" dirty="0"/>
              <a:t>model = Sequential([</a:t>
            </a:r>
          </a:p>
          <a:p>
            <a:r>
              <a:rPr lang="en-US" altLang="zh-TW" sz="2400" dirty="0"/>
              <a:t>    Dense(units=10, </a:t>
            </a:r>
            <a:r>
              <a:rPr lang="en-US" altLang="zh-TW" sz="2400" dirty="0" err="1"/>
              <a:t>input_shape</a:t>
            </a:r>
            <a:r>
              <a:rPr lang="en-US" altLang="zh-TW" sz="2400" dirty="0"/>
              <a:t>=(1,4), activation='</a:t>
            </a:r>
            <a:r>
              <a:rPr lang="en-US" altLang="zh-TW" sz="2400" dirty="0" err="1"/>
              <a:t>relu</a:t>
            </a:r>
            <a:r>
              <a:rPr lang="en-US" altLang="zh-TW" sz="2400" dirty="0"/>
              <a:t>'),</a:t>
            </a:r>
          </a:p>
          <a:p>
            <a:r>
              <a:rPr lang="en-US" altLang="zh-TW" sz="2400" i="1" dirty="0">
                <a:solidFill>
                  <a:schemeClr val="accent4">
                    <a:lumMod val="50000"/>
                  </a:schemeClr>
                </a:solidFill>
              </a:rPr>
              <a:t>    # add </a:t>
            </a:r>
            <a:r>
              <a:rPr lang="en-US" altLang="zh-TW" sz="2400" i="1" dirty="0" err="1">
                <a:solidFill>
                  <a:schemeClr val="accent4">
                    <a:lumMod val="50000"/>
                  </a:schemeClr>
                </a:solidFill>
              </a:rPr>
              <a:t>batchnorm</a:t>
            </a:r>
            <a:r>
              <a:rPr lang="en-US" altLang="zh-TW" sz="2400" i="1" dirty="0">
                <a:solidFill>
                  <a:schemeClr val="accent4">
                    <a:lumMod val="50000"/>
                  </a:schemeClr>
                </a:solidFill>
              </a:rPr>
              <a:t> layer after activations in the previous layer</a:t>
            </a:r>
          </a:p>
          <a:p>
            <a:r>
              <a:rPr lang="en-US" altLang="zh-TW" sz="2400" dirty="0"/>
              <a:t>    </a:t>
            </a:r>
            <a:r>
              <a:rPr lang="en-US" altLang="zh-TW" sz="2400" dirty="0" err="1">
                <a:solidFill>
                  <a:srgbClr val="FF0000"/>
                </a:solidFill>
              </a:rPr>
              <a:t>BatchNormalization</a:t>
            </a:r>
            <a:r>
              <a:rPr lang="en-US" altLang="zh-TW" sz="2400" dirty="0">
                <a:solidFill>
                  <a:srgbClr val="FF0000"/>
                </a:solidFill>
              </a:rPr>
              <a:t>(axis=1</a:t>
            </a:r>
            <a:r>
              <a:rPr lang="en-US" altLang="zh-TW" sz="2400" dirty="0"/>
              <a:t>),</a:t>
            </a:r>
          </a:p>
          <a:p>
            <a:r>
              <a:rPr lang="en-US" altLang="zh-TW" sz="2400" i="1" dirty="0">
                <a:solidFill>
                  <a:schemeClr val="accent4">
                    <a:lumMod val="50000"/>
                  </a:schemeClr>
                </a:solidFill>
              </a:rPr>
              <a:t>    # pre-activations at the dense layer below are Gaussians</a:t>
            </a:r>
          </a:p>
          <a:p>
            <a:r>
              <a:rPr lang="en-US" altLang="zh-TW" sz="2400" dirty="0"/>
              <a:t>    Dense(units=16, activation='</a:t>
            </a:r>
            <a:r>
              <a:rPr lang="en-US" altLang="zh-TW" sz="2400" dirty="0" err="1"/>
              <a:t>relu</a:t>
            </a:r>
            <a:r>
              <a:rPr lang="en-US" altLang="zh-TW" sz="2400" dirty="0"/>
              <a:t>'),</a:t>
            </a:r>
          </a:p>
          <a:p>
            <a:r>
              <a:rPr lang="en-US" altLang="zh-TW" sz="2400" dirty="0"/>
              <a:t>    </a:t>
            </a:r>
            <a:r>
              <a:rPr lang="en-US" altLang="zh-TW" sz="2400" dirty="0" err="1">
                <a:solidFill>
                  <a:srgbClr val="FF0000"/>
                </a:solidFill>
              </a:rPr>
              <a:t>BatchNormalization</a:t>
            </a:r>
            <a:r>
              <a:rPr lang="en-US" altLang="zh-TW" sz="2400" dirty="0">
                <a:solidFill>
                  <a:srgbClr val="FF0000"/>
                </a:solidFill>
              </a:rPr>
              <a:t>(axis=1</a:t>
            </a:r>
            <a:r>
              <a:rPr lang="en-US" altLang="zh-TW" sz="2400" dirty="0"/>
              <a:t>),</a:t>
            </a:r>
          </a:p>
          <a:p>
            <a:r>
              <a:rPr lang="en-US" altLang="zh-TW" sz="2400" dirty="0"/>
              <a:t>    Dense(units=4, activation='softmax')</a:t>
            </a:r>
          </a:p>
          <a:p>
            <a:r>
              <a:rPr lang="en-US" altLang="zh-TW" sz="2400" dirty="0"/>
              <a:t>])</a:t>
            </a:r>
          </a:p>
        </p:txBody>
      </p:sp>
      <p:sp>
        <p:nvSpPr>
          <p:cNvPr id="4" name="矩形 3"/>
          <p:cNvSpPr/>
          <p:nvPr/>
        </p:nvSpPr>
        <p:spPr>
          <a:xfrm>
            <a:off x="8517731" y="4495800"/>
            <a:ext cx="8382000" cy="4524315"/>
          </a:xfrm>
          <a:prstGeom prst="rect">
            <a:avLst/>
          </a:prstGeom>
          <a:solidFill>
            <a:schemeClr val="bg1"/>
          </a:solidFill>
          <a:ln>
            <a:solidFill>
              <a:schemeClr val="tx1"/>
            </a:solidFill>
          </a:ln>
        </p:spPr>
        <p:txBody>
          <a:bodyPr wrap="square">
            <a:spAutoFit/>
          </a:bodyPr>
          <a:lstStyle/>
          <a:p>
            <a:r>
              <a:rPr lang="en-US" altLang="zh-TW" sz="2400" dirty="0"/>
              <a:t>import </a:t>
            </a:r>
            <a:r>
              <a:rPr lang="en-US" altLang="zh-TW" sz="2400" dirty="0" err="1"/>
              <a:t>keras</a:t>
            </a:r>
            <a:endParaRPr lang="en-US" altLang="zh-TW" sz="2400" dirty="0"/>
          </a:p>
          <a:p>
            <a:endParaRPr lang="en-US" altLang="zh-TW" sz="2400" dirty="0"/>
          </a:p>
          <a:p>
            <a:r>
              <a:rPr lang="en-US" altLang="zh-TW" sz="2400" dirty="0"/>
              <a:t>from </a:t>
            </a:r>
            <a:r>
              <a:rPr lang="en-US" altLang="zh-TW" sz="2400" dirty="0" err="1"/>
              <a:t>keras.models</a:t>
            </a:r>
            <a:r>
              <a:rPr lang="en-US" altLang="zh-TW" sz="2400" dirty="0"/>
              <a:t> import Sequential</a:t>
            </a:r>
          </a:p>
          <a:p>
            <a:r>
              <a:rPr lang="en-US" altLang="zh-TW" sz="2400" dirty="0"/>
              <a:t>from </a:t>
            </a:r>
            <a:r>
              <a:rPr lang="en-US" altLang="zh-TW" sz="2400" dirty="0" err="1"/>
              <a:t>keras.layers</a:t>
            </a:r>
            <a:r>
              <a:rPr lang="en-US" altLang="zh-TW" sz="2400" dirty="0"/>
              <a:t> import Dense, Activation, </a:t>
            </a:r>
            <a:r>
              <a:rPr lang="en-US" altLang="zh-TW" sz="2400" dirty="0" err="1"/>
              <a:t>LayerNormalization</a:t>
            </a:r>
            <a:endParaRPr lang="en-US" altLang="zh-TW" sz="2400" dirty="0"/>
          </a:p>
          <a:p>
            <a:endParaRPr lang="en-US" altLang="zh-TW" sz="2400" dirty="0"/>
          </a:p>
          <a:p>
            <a:r>
              <a:rPr lang="en-US" altLang="zh-TW" sz="2400" dirty="0"/>
              <a:t>model = Sequential([</a:t>
            </a:r>
          </a:p>
          <a:p>
            <a:r>
              <a:rPr lang="en-US" altLang="zh-TW" sz="2400" dirty="0"/>
              <a:t>    Dense(units=16, </a:t>
            </a:r>
            <a:r>
              <a:rPr lang="en-US" altLang="zh-TW" sz="2400" dirty="0" err="1"/>
              <a:t>input_shape</a:t>
            </a:r>
            <a:r>
              <a:rPr lang="en-US" altLang="zh-TW" sz="2400" dirty="0"/>
              <a:t>=(1,10), activation='</a:t>
            </a:r>
            <a:r>
              <a:rPr lang="en-US" altLang="zh-TW" sz="2400" dirty="0" err="1"/>
              <a:t>relu</a:t>
            </a:r>
            <a:r>
              <a:rPr lang="en-US" altLang="zh-TW" sz="2400" dirty="0"/>
              <a:t>'),</a:t>
            </a:r>
          </a:p>
          <a:p>
            <a:r>
              <a:rPr lang="en-US" altLang="zh-TW" sz="2400" dirty="0"/>
              <a:t>    </a:t>
            </a:r>
            <a:r>
              <a:rPr lang="en-US" altLang="zh-TW" sz="2400" dirty="0" err="1">
                <a:solidFill>
                  <a:srgbClr val="FF0000"/>
                </a:solidFill>
              </a:rPr>
              <a:t>LayerNormalization</a:t>
            </a:r>
            <a:r>
              <a:rPr lang="en-US" altLang="zh-TW" sz="2400" dirty="0">
                <a:solidFill>
                  <a:srgbClr val="FF0000"/>
                </a:solidFill>
              </a:rPr>
              <a:t>(axis=1</a:t>
            </a:r>
            <a:r>
              <a:rPr lang="en-US" altLang="zh-TW" sz="2400" dirty="0"/>
              <a:t>),</a:t>
            </a:r>
          </a:p>
          <a:p>
            <a:r>
              <a:rPr lang="en-US" altLang="zh-TW" sz="2400" dirty="0"/>
              <a:t>    Dense(units=10, activation='</a:t>
            </a:r>
            <a:r>
              <a:rPr lang="en-US" altLang="zh-TW" sz="2400" dirty="0" err="1"/>
              <a:t>relu</a:t>
            </a:r>
            <a:r>
              <a:rPr lang="en-US" altLang="zh-TW" sz="2400" dirty="0"/>
              <a:t>'),</a:t>
            </a:r>
          </a:p>
          <a:p>
            <a:r>
              <a:rPr lang="en-US" altLang="zh-TW" sz="2400" dirty="0">
                <a:solidFill>
                  <a:srgbClr val="FF0000"/>
                </a:solidFill>
              </a:rPr>
              <a:t>    </a:t>
            </a:r>
            <a:r>
              <a:rPr lang="en-US" altLang="zh-TW" sz="2400" dirty="0" err="1">
                <a:solidFill>
                  <a:srgbClr val="FF0000"/>
                </a:solidFill>
              </a:rPr>
              <a:t>LayerNormalization</a:t>
            </a:r>
            <a:r>
              <a:rPr lang="en-US" altLang="zh-TW" sz="2400" dirty="0">
                <a:solidFill>
                  <a:srgbClr val="FF0000"/>
                </a:solidFill>
              </a:rPr>
              <a:t>(axis=1),</a:t>
            </a:r>
          </a:p>
          <a:p>
            <a:r>
              <a:rPr lang="en-US" altLang="zh-TW" sz="2400" dirty="0"/>
              <a:t>    Dense(units=3, activation='softmax')</a:t>
            </a:r>
          </a:p>
          <a:p>
            <a:r>
              <a:rPr lang="en-US" altLang="zh-TW" sz="2400" dirty="0"/>
              <a:t>])</a:t>
            </a:r>
          </a:p>
        </p:txBody>
      </p:sp>
      <p:sp>
        <p:nvSpPr>
          <p:cNvPr id="5" name="文字方塊 4"/>
          <p:cNvSpPr txBox="1"/>
          <p:nvPr/>
        </p:nvSpPr>
        <p:spPr>
          <a:xfrm>
            <a:off x="2094819" y="5867400"/>
            <a:ext cx="4876800" cy="707886"/>
          </a:xfrm>
          <a:prstGeom prst="rect">
            <a:avLst/>
          </a:prstGeom>
          <a:noFill/>
        </p:spPr>
        <p:txBody>
          <a:bodyPr wrap="square" rtlCol="0">
            <a:spAutoFit/>
          </a:bodyPr>
          <a:lstStyle/>
          <a:p>
            <a:r>
              <a:rPr lang="en-US" altLang="zh-TW" sz="4000" dirty="0" smtClean="0">
                <a:latin typeface="Arial" pitchFamily="34" charset="0"/>
                <a:cs typeface="Arial" pitchFamily="34" charset="0"/>
              </a:rPr>
              <a:t>Batch normalization</a:t>
            </a:r>
            <a:endParaRPr lang="zh-TW" altLang="en-US" sz="4000" dirty="0" smtClean="0">
              <a:latin typeface="Arial" pitchFamily="34" charset="0"/>
              <a:cs typeface="Arial" pitchFamily="34" charset="0"/>
            </a:endParaRPr>
          </a:p>
        </p:txBody>
      </p:sp>
      <p:sp>
        <p:nvSpPr>
          <p:cNvPr id="6" name="文字方塊 5"/>
          <p:cNvSpPr txBox="1"/>
          <p:nvPr/>
        </p:nvSpPr>
        <p:spPr>
          <a:xfrm>
            <a:off x="10460831" y="3657600"/>
            <a:ext cx="4876800" cy="707886"/>
          </a:xfrm>
          <a:prstGeom prst="rect">
            <a:avLst/>
          </a:prstGeom>
          <a:noFill/>
        </p:spPr>
        <p:txBody>
          <a:bodyPr wrap="square" rtlCol="0">
            <a:spAutoFit/>
          </a:bodyPr>
          <a:lstStyle/>
          <a:p>
            <a:r>
              <a:rPr lang="en-US" altLang="zh-TW" sz="4000" dirty="0" smtClean="0">
                <a:latin typeface="Arial" pitchFamily="34" charset="0"/>
                <a:cs typeface="Arial" pitchFamily="34" charset="0"/>
              </a:rPr>
              <a:t>Layer normalization</a:t>
            </a:r>
            <a:endParaRPr lang="zh-TW" altLang="en-US" sz="4000" dirty="0" smtClean="0">
              <a:latin typeface="Arial" pitchFamily="34" charset="0"/>
              <a:cs typeface="Arial" pitchFamily="34" charset="0"/>
            </a:endParaRPr>
          </a:p>
        </p:txBody>
      </p:sp>
    </p:spTree>
    <p:extLst>
      <p:ext uri="{BB962C8B-B14F-4D97-AF65-F5344CB8AC3E}">
        <p14:creationId xmlns:p14="http://schemas.microsoft.com/office/powerpoint/2010/main" val="1611187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2143EE3-3315-4005-BFD0-3E7557EBEA40}"/>
              </a:ext>
            </a:extLst>
          </p:cNvPr>
          <p:cNvSpPr>
            <a:spLocks noGrp="1"/>
          </p:cNvSpPr>
          <p:nvPr>
            <p:ph type="sldNum" sz="quarter" idx="12"/>
          </p:nvPr>
        </p:nvSpPr>
        <p:spPr/>
        <p:txBody>
          <a:bodyPr/>
          <a:lstStyle/>
          <a:p>
            <a:pPr marL="0" marR="0" lvl="0" indent="0" algn="r" defTabSz="1300460" rtl="0" eaLnBrk="1" fontAlgn="auto" latinLnBrk="0" hangingPunct="1">
              <a:lnSpc>
                <a:spcPct val="100000"/>
              </a:lnSpc>
              <a:spcBef>
                <a:spcPts val="0"/>
              </a:spcBef>
              <a:spcAft>
                <a:spcPts val="0"/>
              </a:spcAft>
              <a:buClrTx/>
              <a:buSzTx/>
              <a:buFontTx/>
              <a:buNone/>
              <a:tabLst/>
              <a:defRPr/>
            </a:pPr>
            <a:fld id="{19B12225-5612-419B-A8D5-4B8EEE4C217E}" type="slidenum">
              <a:rPr kumimoji="0" lang="en-US" sz="2276" b="1"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rPr>
              <a:pPr marL="0" marR="0" lvl="0" indent="0" algn="r" defTabSz="1300460" rtl="0" eaLnBrk="1" fontAlgn="auto" latinLnBrk="0" hangingPunct="1">
                <a:lnSpc>
                  <a:spcPct val="100000"/>
                </a:lnSpc>
                <a:spcBef>
                  <a:spcPts val="0"/>
                </a:spcBef>
                <a:spcAft>
                  <a:spcPts val="0"/>
                </a:spcAft>
                <a:buClrTx/>
                <a:buSzTx/>
                <a:buFontTx/>
                <a:buNone/>
                <a:tabLst/>
                <a:defRPr/>
              </a:pPr>
              <a:t>3</a:t>
            </a:fld>
            <a:endParaRPr kumimoji="0" lang="en-US" sz="2276" b="1"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endParaRPr>
          </a:p>
        </p:txBody>
      </p:sp>
      <p:graphicFrame>
        <p:nvGraphicFramePr>
          <p:cNvPr id="4" name="表格 3">
            <a:extLst>
              <a:ext uri="{FF2B5EF4-FFF2-40B4-BE49-F238E27FC236}">
                <a16:creationId xmlns:a16="http://schemas.microsoft.com/office/drawing/2014/main" id="{B230FC33-837E-4498-A823-0E521E8EDA43}"/>
              </a:ext>
            </a:extLst>
          </p:cNvPr>
          <p:cNvGraphicFramePr>
            <a:graphicFrameLocks noGrp="1"/>
          </p:cNvGraphicFramePr>
          <p:nvPr>
            <p:extLst>
              <p:ext uri="{D42A27DB-BD31-4B8C-83A1-F6EECF244321}">
                <p14:modId xmlns:p14="http://schemas.microsoft.com/office/powerpoint/2010/main" val="3842166361"/>
              </p:ext>
            </p:extLst>
          </p:nvPr>
        </p:nvGraphicFramePr>
        <p:xfrm>
          <a:off x="879560" y="2815862"/>
          <a:ext cx="2688562" cy="3691919"/>
        </p:xfrm>
        <a:graphic>
          <a:graphicData uri="http://schemas.openxmlformats.org/drawingml/2006/table">
            <a:tbl>
              <a:tblPr firstRow="1" bandRow="1">
                <a:tableStyleId>{5940675A-B579-460E-94D1-54222C63F5DA}</a:tableStyleId>
              </a:tblPr>
              <a:tblGrid>
                <a:gridCol w="661980">
                  <a:extLst>
                    <a:ext uri="{9D8B030D-6E8A-4147-A177-3AD203B41FA5}">
                      <a16:colId xmlns:a16="http://schemas.microsoft.com/office/drawing/2014/main" val="1612453423"/>
                    </a:ext>
                  </a:extLst>
                </a:gridCol>
                <a:gridCol w="682301">
                  <a:extLst>
                    <a:ext uri="{9D8B030D-6E8A-4147-A177-3AD203B41FA5}">
                      <a16:colId xmlns:a16="http://schemas.microsoft.com/office/drawing/2014/main" val="764338112"/>
                    </a:ext>
                  </a:extLst>
                </a:gridCol>
                <a:gridCol w="661980">
                  <a:extLst>
                    <a:ext uri="{9D8B030D-6E8A-4147-A177-3AD203B41FA5}">
                      <a16:colId xmlns:a16="http://schemas.microsoft.com/office/drawing/2014/main" val="1015029871"/>
                    </a:ext>
                  </a:extLst>
                </a:gridCol>
                <a:gridCol w="682301">
                  <a:extLst>
                    <a:ext uri="{9D8B030D-6E8A-4147-A177-3AD203B41FA5}">
                      <a16:colId xmlns:a16="http://schemas.microsoft.com/office/drawing/2014/main" val="2754883949"/>
                    </a:ext>
                  </a:extLst>
                </a:gridCol>
              </a:tblGrid>
              <a:tr h="527417">
                <a:tc>
                  <a:txBody>
                    <a:bodyPr/>
                    <a:lstStyle/>
                    <a:p>
                      <a:r>
                        <a:rPr lang="en-US" altLang="zh-TW" sz="2600" b="1"/>
                        <a:t>X1</a:t>
                      </a:r>
                      <a:endParaRPr lang="zh-TW" altLang="en-US" sz="2600" b="1"/>
                    </a:p>
                  </a:txBody>
                  <a:tcPr marL="130048" marR="130048" marT="65024" marB="65024"/>
                </a:tc>
                <a:tc>
                  <a:txBody>
                    <a:bodyPr/>
                    <a:lstStyle/>
                    <a:p>
                      <a:r>
                        <a:rPr lang="en-US" altLang="zh-TW" sz="2600" b="1"/>
                        <a:t>X2</a:t>
                      </a:r>
                      <a:endParaRPr lang="zh-TW" altLang="en-US" sz="2600" b="1"/>
                    </a:p>
                  </a:txBody>
                  <a:tcPr marL="130048" marR="130048" marT="65024" marB="65024"/>
                </a:tc>
                <a:tc>
                  <a:txBody>
                    <a:bodyPr/>
                    <a:lstStyle/>
                    <a:p>
                      <a:r>
                        <a:rPr lang="en-US" altLang="zh-TW" sz="2600" b="1"/>
                        <a:t>X3</a:t>
                      </a:r>
                      <a:endParaRPr lang="zh-TW" altLang="en-US" sz="2600" b="1"/>
                    </a:p>
                  </a:txBody>
                  <a:tcPr marL="130048" marR="130048" marT="65024" marB="65024"/>
                </a:tc>
                <a:tc>
                  <a:txBody>
                    <a:bodyPr/>
                    <a:lstStyle/>
                    <a:p>
                      <a:r>
                        <a:rPr lang="en-US" altLang="zh-TW" sz="2600" b="1"/>
                        <a:t>X4</a:t>
                      </a:r>
                      <a:endParaRPr lang="zh-TW" altLang="en-US" sz="2600" b="1"/>
                    </a:p>
                  </a:txBody>
                  <a:tcPr marL="130048" marR="130048" marT="65024" marB="65024"/>
                </a:tc>
                <a:extLst>
                  <a:ext uri="{0D108BD9-81ED-4DB2-BD59-A6C34878D82A}">
                    <a16:rowId xmlns:a16="http://schemas.microsoft.com/office/drawing/2014/main" val="4240356581"/>
                  </a:ext>
                </a:extLst>
              </a:tr>
              <a:tr h="527417">
                <a:tc>
                  <a:txBody>
                    <a:bodyPr/>
                    <a:lstStyle/>
                    <a:p>
                      <a:pPr algn="ctr"/>
                      <a:r>
                        <a:rPr lang="en-US" altLang="zh-TW" sz="2600">
                          <a:solidFill>
                            <a:srgbClr val="FF0000"/>
                          </a:solidFill>
                          <a:latin typeface="Calibri" panose="020F0502020204030204" pitchFamily="34" charset="0"/>
                          <a:cs typeface="Calibri" panose="020F0502020204030204" pitchFamily="34" charset="0"/>
                        </a:rPr>
                        <a:t>4</a:t>
                      </a:r>
                      <a:endParaRPr lang="zh-TW" altLang="en-US" sz="2600">
                        <a:solidFill>
                          <a:srgbClr val="FF0000"/>
                        </a:solidFill>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solidFill>
                            <a:srgbClr val="FF0000"/>
                          </a:solidFill>
                          <a:latin typeface="Calibri" panose="020F0502020204030204" pitchFamily="34" charset="0"/>
                          <a:cs typeface="Calibri" panose="020F0502020204030204" pitchFamily="34" charset="0"/>
                        </a:rPr>
                        <a:t>0</a:t>
                      </a:r>
                      <a:endParaRPr lang="zh-TW" altLang="en-US" sz="2600">
                        <a:solidFill>
                          <a:srgbClr val="FF0000"/>
                        </a:solidFill>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solidFill>
                            <a:srgbClr val="FF0000"/>
                          </a:solidFill>
                          <a:latin typeface="Calibri" panose="020F0502020204030204" pitchFamily="34" charset="0"/>
                          <a:cs typeface="Calibri" panose="020F0502020204030204" pitchFamily="34" charset="0"/>
                        </a:rPr>
                        <a:t>12</a:t>
                      </a:r>
                      <a:endParaRPr lang="zh-TW" altLang="en-US" sz="2600">
                        <a:solidFill>
                          <a:srgbClr val="FF0000"/>
                        </a:solidFill>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solidFill>
                            <a:srgbClr val="FF0000"/>
                          </a:solidFill>
                          <a:latin typeface="Calibri" panose="020F0502020204030204" pitchFamily="34" charset="0"/>
                          <a:cs typeface="Calibri" panose="020F0502020204030204" pitchFamily="34" charset="0"/>
                        </a:rPr>
                        <a:t>5</a:t>
                      </a:r>
                      <a:endParaRPr lang="zh-TW" altLang="en-US" sz="2600">
                        <a:solidFill>
                          <a:srgbClr val="FF0000"/>
                        </a:solidFill>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2365492486"/>
                  </a:ext>
                </a:extLst>
              </a:tr>
              <a:tr h="527417">
                <a:tc>
                  <a:txBody>
                    <a:bodyPr/>
                    <a:lstStyle/>
                    <a:p>
                      <a:pPr algn="ctr"/>
                      <a:r>
                        <a:rPr lang="en-US" altLang="zh-TW" sz="2600">
                          <a:latin typeface="Calibri" panose="020F0502020204030204" pitchFamily="34" charset="0"/>
                          <a:cs typeface="Calibri" panose="020F0502020204030204" pitchFamily="34" charset="0"/>
                        </a:rPr>
                        <a:t>8</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1</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32</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7</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262565276"/>
                  </a:ext>
                </a:extLst>
              </a:tr>
              <a:tr h="527417">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1101250555"/>
                  </a:ext>
                </a:extLst>
              </a:tr>
              <a:tr h="527417">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3437891194"/>
                  </a:ext>
                </a:extLst>
              </a:tr>
              <a:tr h="527417">
                <a:tc>
                  <a:txBody>
                    <a:bodyPr/>
                    <a:lstStyle/>
                    <a:p>
                      <a:pPr algn="ctr"/>
                      <a:r>
                        <a:rPr lang="en-US" altLang="zh-TW" sz="2600">
                          <a:latin typeface="Calibri" panose="020F0502020204030204" pitchFamily="34" charset="0"/>
                          <a:cs typeface="Calibri" panose="020F0502020204030204" pitchFamily="34" charset="0"/>
                        </a:rPr>
                        <a:t>5</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1</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30</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3</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4073525969"/>
                  </a:ext>
                </a:extLst>
              </a:tr>
              <a:tr h="527417">
                <a:tc>
                  <a:txBody>
                    <a:bodyPr/>
                    <a:lstStyle/>
                    <a:p>
                      <a:pPr algn="ctr"/>
                      <a:r>
                        <a:rPr lang="en-US" altLang="zh-TW" sz="2600">
                          <a:latin typeface="Calibri" panose="020F0502020204030204" pitchFamily="34" charset="0"/>
                          <a:cs typeface="Calibri" panose="020F0502020204030204" pitchFamily="34" charset="0"/>
                        </a:rPr>
                        <a:t>9</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0</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16</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4</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838461519"/>
                  </a:ext>
                </a:extLst>
              </a:tr>
            </a:tbl>
          </a:graphicData>
        </a:graphic>
      </p:graphicFrame>
      <p:graphicFrame>
        <p:nvGraphicFramePr>
          <p:cNvPr id="7" name="表格 6">
            <a:extLst>
              <a:ext uri="{FF2B5EF4-FFF2-40B4-BE49-F238E27FC236}">
                <a16:creationId xmlns:a16="http://schemas.microsoft.com/office/drawing/2014/main" id="{55D8B5AA-BD09-44AF-A74B-8A5004A89FCE}"/>
              </a:ext>
            </a:extLst>
          </p:cNvPr>
          <p:cNvGraphicFramePr>
            <a:graphicFrameLocks noGrp="1"/>
          </p:cNvGraphicFramePr>
          <p:nvPr>
            <p:extLst>
              <p:ext uri="{D42A27DB-BD31-4B8C-83A1-F6EECF244321}">
                <p14:modId xmlns:p14="http://schemas.microsoft.com/office/powerpoint/2010/main" val="2341721082"/>
              </p:ext>
            </p:extLst>
          </p:nvPr>
        </p:nvGraphicFramePr>
        <p:xfrm>
          <a:off x="14813544" y="2732329"/>
          <a:ext cx="2006261" cy="3691919"/>
        </p:xfrm>
        <a:graphic>
          <a:graphicData uri="http://schemas.openxmlformats.org/drawingml/2006/table">
            <a:tbl>
              <a:tblPr firstRow="1" bandRow="1">
                <a:tableStyleId>{5940675A-B579-460E-94D1-54222C63F5DA}</a:tableStyleId>
              </a:tblPr>
              <a:tblGrid>
                <a:gridCol w="661980">
                  <a:extLst>
                    <a:ext uri="{9D8B030D-6E8A-4147-A177-3AD203B41FA5}">
                      <a16:colId xmlns:a16="http://schemas.microsoft.com/office/drawing/2014/main" val="1612453423"/>
                    </a:ext>
                  </a:extLst>
                </a:gridCol>
                <a:gridCol w="682301">
                  <a:extLst>
                    <a:ext uri="{9D8B030D-6E8A-4147-A177-3AD203B41FA5}">
                      <a16:colId xmlns:a16="http://schemas.microsoft.com/office/drawing/2014/main" val="764338112"/>
                    </a:ext>
                  </a:extLst>
                </a:gridCol>
                <a:gridCol w="661980">
                  <a:extLst>
                    <a:ext uri="{9D8B030D-6E8A-4147-A177-3AD203B41FA5}">
                      <a16:colId xmlns:a16="http://schemas.microsoft.com/office/drawing/2014/main" val="1015029871"/>
                    </a:ext>
                  </a:extLst>
                </a:gridCol>
              </a:tblGrid>
              <a:tr h="527417">
                <a:tc>
                  <a:txBody>
                    <a:bodyPr/>
                    <a:lstStyle/>
                    <a:p>
                      <a:r>
                        <a:rPr lang="en-US" altLang="zh-TW" sz="2600" b="1"/>
                        <a:t>Y1</a:t>
                      </a:r>
                      <a:endParaRPr lang="zh-TW" altLang="en-US" sz="2600" b="1"/>
                    </a:p>
                  </a:txBody>
                  <a:tcPr marL="130048" marR="130048" marT="65024" marB="65024"/>
                </a:tc>
                <a:tc>
                  <a:txBody>
                    <a:bodyPr/>
                    <a:lstStyle/>
                    <a:p>
                      <a:r>
                        <a:rPr lang="en-US" altLang="zh-TW" sz="2600" b="1"/>
                        <a:t>Y2</a:t>
                      </a:r>
                      <a:endParaRPr lang="zh-TW" altLang="en-US" sz="2600" b="1"/>
                    </a:p>
                  </a:txBody>
                  <a:tcPr marL="130048" marR="130048" marT="65024" marB="65024"/>
                </a:tc>
                <a:tc>
                  <a:txBody>
                    <a:bodyPr/>
                    <a:lstStyle/>
                    <a:p>
                      <a:r>
                        <a:rPr lang="en-US" altLang="zh-TW" sz="2600" b="1"/>
                        <a:t>Y3</a:t>
                      </a:r>
                      <a:endParaRPr lang="zh-TW" altLang="en-US" sz="2600" b="1"/>
                    </a:p>
                  </a:txBody>
                  <a:tcPr marL="130048" marR="130048" marT="65024" marB="65024"/>
                </a:tc>
                <a:extLst>
                  <a:ext uri="{0D108BD9-81ED-4DB2-BD59-A6C34878D82A}">
                    <a16:rowId xmlns:a16="http://schemas.microsoft.com/office/drawing/2014/main" val="4240356581"/>
                  </a:ext>
                </a:extLst>
              </a:tr>
              <a:tr h="527417">
                <a:tc>
                  <a:txBody>
                    <a:bodyPr/>
                    <a:lstStyle/>
                    <a:p>
                      <a:pPr algn="ctr"/>
                      <a:r>
                        <a:rPr lang="en-US" altLang="zh-TW" sz="2600">
                          <a:solidFill>
                            <a:srgbClr val="FF0000"/>
                          </a:solidFill>
                          <a:latin typeface="Calibri" panose="020F0502020204030204" pitchFamily="34" charset="0"/>
                          <a:cs typeface="Calibri" panose="020F0502020204030204" pitchFamily="34" charset="0"/>
                        </a:rPr>
                        <a:t>0</a:t>
                      </a:r>
                      <a:endParaRPr lang="zh-TW" altLang="en-US" sz="2600">
                        <a:solidFill>
                          <a:srgbClr val="FF0000"/>
                        </a:solidFill>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solidFill>
                            <a:srgbClr val="FF0000"/>
                          </a:solidFill>
                          <a:latin typeface="Calibri" panose="020F0502020204030204" pitchFamily="34" charset="0"/>
                          <a:cs typeface="Calibri" panose="020F0502020204030204" pitchFamily="34" charset="0"/>
                        </a:rPr>
                        <a:t>1</a:t>
                      </a:r>
                      <a:endParaRPr lang="zh-TW" altLang="en-US" sz="2600">
                        <a:solidFill>
                          <a:srgbClr val="FF0000"/>
                        </a:solidFill>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solidFill>
                            <a:srgbClr val="FF0000"/>
                          </a:solidFill>
                          <a:latin typeface="Calibri" panose="020F0502020204030204" pitchFamily="34" charset="0"/>
                          <a:cs typeface="Calibri" panose="020F0502020204030204" pitchFamily="34" charset="0"/>
                        </a:rPr>
                        <a:t>0</a:t>
                      </a:r>
                      <a:endParaRPr lang="zh-TW" altLang="en-US" sz="2600">
                        <a:solidFill>
                          <a:srgbClr val="FF0000"/>
                        </a:solidFill>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2365492486"/>
                  </a:ext>
                </a:extLst>
              </a:tr>
              <a:tr h="527417">
                <a:tc>
                  <a:txBody>
                    <a:bodyPr/>
                    <a:lstStyle/>
                    <a:p>
                      <a:pPr algn="ctr"/>
                      <a:r>
                        <a:rPr lang="en-US" altLang="zh-TW" sz="2600">
                          <a:latin typeface="Calibri" panose="020F0502020204030204" pitchFamily="34" charset="0"/>
                          <a:cs typeface="Calibri" panose="020F0502020204030204" pitchFamily="34" charset="0"/>
                        </a:rPr>
                        <a:t>1</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0</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0</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262565276"/>
                  </a:ext>
                </a:extLst>
              </a:tr>
              <a:tr h="527417">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1101250555"/>
                  </a:ext>
                </a:extLst>
              </a:tr>
              <a:tr h="527417">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3437891194"/>
                  </a:ext>
                </a:extLst>
              </a:tr>
              <a:tr h="527417">
                <a:tc>
                  <a:txBody>
                    <a:bodyPr/>
                    <a:lstStyle/>
                    <a:p>
                      <a:pPr algn="ctr"/>
                      <a:r>
                        <a:rPr lang="en-US" altLang="zh-TW" sz="2600">
                          <a:latin typeface="Calibri" panose="020F0502020204030204" pitchFamily="34" charset="0"/>
                          <a:cs typeface="Calibri" panose="020F0502020204030204" pitchFamily="34" charset="0"/>
                        </a:rPr>
                        <a:t>1</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1</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0</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4073525969"/>
                  </a:ext>
                </a:extLst>
              </a:tr>
              <a:tr h="527417">
                <a:tc>
                  <a:txBody>
                    <a:bodyPr/>
                    <a:lstStyle/>
                    <a:p>
                      <a:pPr algn="ctr"/>
                      <a:r>
                        <a:rPr lang="en-US" altLang="zh-TW" sz="2600">
                          <a:latin typeface="Calibri" panose="020F0502020204030204" pitchFamily="34" charset="0"/>
                          <a:cs typeface="Calibri" panose="020F0502020204030204" pitchFamily="34" charset="0"/>
                        </a:rPr>
                        <a:t>0</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0</a:t>
                      </a:r>
                      <a:endParaRPr lang="zh-TW" altLang="en-US" sz="2600">
                        <a:latin typeface="Calibri" panose="020F0502020204030204" pitchFamily="34" charset="0"/>
                        <a:cs typeface="Calibri" panose="020F0502020204030204" pitchFamily="34" charset="0"/>
                      </a:endParaRPr>
                    </a:p>
                  </a:txBody>
                  <a:tcPr marL="130048" marR="130048" marT="65024" marB="65024"/>
                </a:tc>
                <a:tc>
                  <a:txBody>
                    <a:bodyPr/>
                    <a:lstStyle/>
                    <a:p>
                      <a:pPr algn="ctr"/>
                      <a:r>
                        <a:rPr lang="en-US" altLang="zh-TW" sz="2600">
                          <a:latin typeface="Calibri" panose="020F0502020204030204" pitchFamily="34" charset="0"/>
                          <a:cs typeface="Calibri" panose="020F0502020204030204" pitchFamily="34" charset="0"/>
                        </a:rPr>
                        <a:t>1</a:t>
                      </a:r>
                      <a:endParaRPr lang="zh-TW" altLang="en-US" sz="2600">
                        <a:latin typeface="Calibri" panose="020F0502020204030204" pitchFamily="34" charset="0"/>
                        <a:cs typeface="Calibri" panose="020F0502020204030204" pitchFamily="34" charset="0"/>
                      </a:endParaRPr>
                    </a:p>
                  </a:txBody>
                  <a:tcPr marL="130048" marR="130048" marT="65024" marB="65024"/>
                </a:tc>
                <a:extLst>
                  <a:ext uri="{0D108BD9-81ED-4DB2-BD59-A6C34878D82A}">
                    <a16:rowId xmlns:a16="http://schemas.microsoft.com/office/drawing/2014/main" val="838461519"/>
                  </a:ext>
                </a:extLst>
              </a:tr>
            </a:tbl>
          </a:graphicData>
        </a:graphic>
      </p:graphicFrame>
      <p:grpSp>
        <p:nvGrpSpPr>
          <p:cNvPr id="10" name="群組 9">
            <a:extLst>
              <a:ext uri="{FF2B5EF4-FFF2-40B4-BE49-F238E27FC236}">
                <a16:creationId xmlns:a16="http://schemas.microsoft.com/office/drawing/2014/main" id="{714C05AE-74E5-45C1-9B4E-18D8D30D0B55}"/>
              </a:ext>
            </a:extLst>
          </p:cNvPr>
          <p:cNvGrpSpPr/>
          <p:nvPr/>
        </p:nvGrpSpPr>
        <p:grpSpPr>
          <a:xfrm>
            <a:off x="271257" y="3334431"/>
            <a:ext cx="608304" cy="3173350"/>
            <a:chOff x="191437" y="2429393"/>
            <a:chExt cx="427714" cy="2175998"/>
          </a:xfrm>
        </p:grpSpPr>
        <p:sp>
          <p:nvSpPr>
            <p:cNvPr id="6" name="文字方塊 5">
              <a:extLst>
                <a:ext uri="{FF2B5EF4-FFF2-40B4-BE49-F238E27FC236}">
                  <a16:creationId xmlns:a16="http://schemas.microsoft.com/office/drawing/2014/main" id="{91232AC8-EDE3-4867-9557-87BB3DCF26EA}"/>
                </a:ext>
              </a:extLst>
            </p:cNvPr>
            <p:cNvSpPr txBox="1"/>
            <p:nvPr/>
          </p:nvSpPr>
          <p:spPr>
            <a:xfrm>
              <a:off x="231059" y="2429393"/>
              <a:ext cx="388092" cy="700071"/>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1</a:t>
              </a:r>
            </a:p>
            <a:p>
              <a:pPr marL="0" marR="0" lvl="0" indent="0" algn="l" defTabSz="1300460" rtl="0" eaLnBrk="1" fontAlgn="auto" latinLnBrk="0" hangingPunct="1">
                <a:lnSpc>
                  <a:spcPct val="100000"/>
                </a:lnSpc>
                <a:spcBef>
                  <a:spcPts val="853"/>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2</a:t>
              </a:r>
            </a:p>
          </p:txBody>
        </p:sp>
        <p:sp>
          <p:nvSpPr>
            <p:cNvPr id="11" name="文字方塊 10">
              <a:extLst>
                <a:ext uri="{FF2B5EF4-FFF2-40B4-BE49-F238E27FC236}">
                  <a16:creationId xmlns:a16="http://schemas.microsoft.com/office/drawing/2014/main" id="{B9ED37B0-64E4-45A5-8F13-D8C6D230A562}"/>
                </a:ext>
              </a:extLst>
            </p:cNvPr>
            <p:cNvSpPr txBox="1"/>
            <p:nvPr/>
          </p:nvSpPr>
          <p:spPr>
            <a:xfrm>
              <a:off x="231059" y="3905320"/>
              <a:ext cx="388092" cy="700071"/>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endPar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endParaRPr>
            </a:p>
            <a:p>
              <a:pPr marL="0" marR="0" lvl="0" indent="0" algn="l" defTabSz="1300460" rtl="0" eaLnBrk="1" fontAlgn="auto" latinLnBrk="0" hangingPunct="1">
                <a:lnSpc>
                  <a:spcPct val="100000"/>
                </a:lnSpc>
                <a:spcBef>
                  <a:spcPts val="853"/>
                </a:spcBef>
                <a:spcAft>
                  <a:spcPts val="0"/>
                </a:spcAft>
                <a:buClrTx/>
                <a:buSzTx/>
                <a:buFontTx/>
                <a:buNone/>
                <a:tabLst/>
                <a:defRPr/>
              </a:pPr>
              <a:r>
                <a:rPr kumimoji="0" lang="en-US" altLang="zh-TW" sz="2560" b="0" i="1"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N</a:t>
              </a:r>
            </a:p>
          </p:txBody>
        </p:sp>
        <p:sp>
          <p:nvSpPr>
            <p:cNvPr id="12" name="文字方塊 11">
              <a:extLst>
                <a:ext uri="{FF2B5EF4-FFF2-40B4-BE49-F238E27FC236}">
                  <a16:creationId xmlns:a16="http://schemas.microsoft.com/office/drawing/2014/main" id="{CCDA9F29-20D6-4FA9-A513-6C81B9FB2D38}"/>
                </a:ext>
              </a:extLst>
            </p:cNvPr>
            <p:cNvSpPr txBox="1"/>
            <p:nvPr/>
          </p:nvSpPr>
          <p:spPr>
            <a:xfrm>
              <a:off x="191437" y="3186363"/>
              <a:ext cx="388092" cy="603590"/>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a:t>
              </a:r>
              <a:endParaRPr kumimoji="0" lang="en-US" altLang="zh-TW" sz="2560" b="0" i="1"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endParaRP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1"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a:t>
              </a:r>
            </a:p>
          </p:txBody>
        </p:sp>
      </p:grpSp>
      <p:sp>
        <p:nvSpPr>
          <p:cNvPr id="13" name="文字方塊 12">
            <a:extLst>
              <a:ext uri="{FF2B5EF4-FFF2-40B4-BE49-F238E27FC236}">
                <a16:creationId xmlns:a16="http://schemas.microsoft.com/office/drawing/2014/main" id="{AE8352D4-D8FC-4700-A10E-70483D4364A2}"/>
              </a:ext>
            </a:extLst>
          </p:cNvPr>
          <p:cNvSpPr txBox="1"/>
          <p:nvPr/>
        </p:nvSpPr>
        <p:spPr>
          <a:xfrm>
            <a:off x="737368" y="2091121"/>
            <a:ext cx="3589363" cy="486287"/>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Training Data (Input)</a:t>
            </a:r>
            <a:endParaRPr kumimoji="0" lang="zh-TW" altLang="en-US" sz="256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p:sp>
        <p:nvSpPr>
          <p:cNvPr id="15" name="文字方塊 14">
            <a:extLst>
              <a:ext uri="{FF2B5EF4-FFF2-40B4-BE49-F238E27FC236}">
                <a16:creationId xmlns:a16="http://schemas.microsoft.com/office/drawing/2014/main" id="{C5548987-CD1D-45D7-9103-789DB539D167}"/>
              </a:ext>
            </a:extLst>
          </p:cNvPr>
          <p:cNvSpPr txBox="1"/>
          <p:nvPr/>
        </p:nvSpPr>
        <p:spPr>
          <a:xfrm>
            <a:off x="14346175" y="1755321"/>
            <a:ext cx="2739160" cy="880241"/>
          </a:xfrm>
          <a:prstGeom prst="rect">
            <a:avLst/>
          </a:prstGeom>
          <a:noFill/>
        </p:spPr>
        <p:txBody>
          <a:bodyPr wrap="square" rtlCol="0">
            <a:spAutoFit/>
          </a:bodyPr>
          <a:lstStyle/>
          <a:p>
            <a:pPr marL="0" marR="0" lvl="0" indent="0" algn="ctr"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Training Data </a:t>
            </a:r>
          </a:p>
          <a:p>
            <a:pPr marL="0" marR="0" lvl="0" indent="0" algn="ctr"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(Output)</a:t>
            </a:r>
            <a:endParaRPr kumimoji="0" lang="zh-TW" altLang="en-US" sz="256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p:grpSp>
        <p:nvGrpSpPr>
          <p:cNvPr id="34" name="群組 33">
            <a:extLst>
              <a:ext uri="{FF2B5EF4-FFF2-40B4-BE49-F238E27FC236}">
                <a16:creationId xmlns:a16="http://schemas.microsoft.com/office/drawing/2014/main" id="{70624D77-2D97-46B8-BE59-A779AD44787D}"/>
              </a:ext>
            </a:extLst>
          </p:cNvPr>
          <p:cNvGrpSpPr/>
          <p:nvPr/>
        </p:nvGrpSpPr>
        <p:grpSpPr>
          <a:xfrm>
            <a:off x="14286642" y="3314327"/>
            <a:ext cx="608304" cy="3173350"/>
            <a:chOff x="191437" y="2429393"/>
            <a:chExt cx="427714" cy="2175998"/>
          </a:xfrm>
        </p:grpSpPr>
        <p:sp>
          <p:nvSpPr>
            <p:cNvPr id="35" name="文字方塊 34">
              <a:extLst>
                <a:ext uri="{FF2B5EF4-FFF2-40B4-BE49-F238E27FC236}">
                  <a16:creationId xmlns:a16="http://schemas.microsoft.com/office/drawing/2014/main" id="{238A2641-685D-4DD7-8B2F-4B667B47FF27}"/>
                </a:ext>
              </a:extLst>
            </p:cNvPr>
            <p:cNvSpPr txBox="1"/>
            <p:nvPr/>
          </p:nvSpPr>
          <p:spPr>
            <a:xfrm>
              <a:off x="231059" y="2429393"/>
              <a:ext cx="388092" cy="700071"/>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1</a:t>
              </a:r>
            </a:p>
            <a:p>
              <a:pPr marL="0" marR="0" lvl="0" indent="0" algn="l" defTabSz="1300460" rtl="0" eaLnBrk="1" fontAlgn="auto" latinLnBrk="0" hangingPunct="1">
                <a:lnSpc>
                  <a:spcPct val="100000"/>
                </a:lnSpc>
                <a:spcBef>
                  <a:spcPts val="853"/>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2</a:t>
              </a:r>
            </a:p>
          </p:txBody>
        </p:sp>
        <p:sp>
          <p:nvSpPr>
            <p:cNvPr id="36" name="文字方塊 35">
              <a:extLst>
                <a:ext uri="{FF2B5EF4-FFF2-40B4-BE49-F238E27FC236}">
                  <a16:creationId xmlns:a16="http://schemas.microsoft.com/office/drawing/2014/main" id="{3A73CA87-198F-4DB8-B2D3-3BE7982559E6}"/>
                </a:ext>
              </a:extLst>
            </p:cNvPr>
            <p:cNvSpPr txBox="1"/>
            <p:nvPr/>
          </p:nvSpPr>
          <p:spPr>
            <a:xfrm>
              <a:off x="231059" y="3905320"/>
              <a:ext cx="388092" cy="700071"/>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endPar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endParaRPr>
            </a:p>
            <a:p>
              <a:pPr marL="0" marR="0" lvl="0" indent="0" algn="l" defTabSz="1300460" rtl="0" eaLnBrk="1" fontAlgn="auto" latinLnBrk="0" hangingPunct="1">
                <a:lnSpc>
                  <a:spcPct val="100000"/>
                </a:lnSpc>
                <a:spcBef>
                  <a:spcPts val="853"/>
                </a:spcBef>
                <a:spcAft>
                  <a:spcPts val="0"/>
                </a:spcAft>
                <a:buClrTx/>
                <a:buSzTx/>
                <a:buFontTx/>
                <a:buNone/>
                <a:tabLst/>
                <a:defRPr/>
              </a:pPr>
              <a:r>
                <a:rPr kumimoji="0" lang="en-US" altLang="zh-TW" sz="2560" b="0" i="1"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N</a:t>
              </a:r>
            </a:p>
          </p:txBody>
        </p:sp>
        <p:sp>
          <p:nvSpPr>
            <p:cNvPr id="37" name="文字方塊 36">
              <a:extLst>
                <a:ext uri="{FF2B5EF4-FFF2-40B4-BE49-F238E27FC236}">
                  <a16:creationId xmlns:a16="http://schemas.microsoft.com/office/drawing/2014/main" id="{FF6FB006-0515-4C91-ACA4-63B02F88D046}"/>
                </a:ext>
              </a:extLst>
            </p:cNvPr>
            <p:cNvSpPr txBox="1"/>
            <p:nvPr/>
          </p:nvSpPr>
          <p:spPr>
            <a:xfrm>
              <a:off x="191437" y="3156979"/>
              <a:ext cx="388092" cy="603590"/>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a:t>
              </a:r>
              <a:endParaRPr kumimoji="0" lang="en-US" altLang="zh-TW" sz="2560" b="0" i="1"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endParaRP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1" u="none" strike="noStrike" kern="1200" cap="none" spc="0" normalizeH="0" baseline="0" noProof="0">
                  <a:ln>
                    <a:noFill/>
                  </a:ln>
                  <a:solidFill>
                    <a:prstClr val="black"/>
                  </a:solidFill>
                  <a:effectLst/>
                  <a:uLnTx/>
                  <a:uFillTx/>
                  <a:latin typeface="Arial" pitchFamily="34" charset="0"/>
                  <a:ea typeface="新細明體" panose="02020500000000000000" pitchFamily="18" charset="-120"/>
                  <a:cs typeface="Arial" pitchFamily="34" charset="0"/>
                </a:rPr>
                <a:t>…</a:t>
              </a:r>
            </a:p>
          </p:txBody>
        </p:sp>
      </p:grpSp>
      <p:grpSp>
        <p:nvGrpSpPr>
          <p:cNvPr id="49" name="群組 48"/>
          <p:cNvGrpSpPr/>
          <p:nvPr/>
        </p:nvGrpSpPr>
        <p:grpSpPr>
          <a:xfrm>
            <a:off x="3914455" y="708499"/>
            <a:ext cx="9699467" cy="7597301"/>
            <a:chOff x="3914455" y="672626"/>
            <a:chExt cx="9699467" cy="7597301"/>
          </a:xfrm>
        </p:grpSpPr>
        <p:pic>
          <p:nvPicPr>
            <p:cNvPr id="3074" name="Picture 2" descr="ç¸éåç">
              <a:extLst>
                <a:ext uri="{FF2B5EF4-FFF2-40B4-BE49-F238E27FC236}">
                  <a16:creationId xmlns:a16="http://schemas.microsoft.com/office/drawing/2014/main" id="{3D5129A6-6E7D-4409-83F9-D310BEA66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455" y="672626"/>
              <a:ext cx="8984862" cy="7597301"/>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6A4E245-3D74-4560-850C-096135114155}"/>
                </a:ext>
              </a:extLst>
            </p:cNvPr>
            <p:cNvSpPr txBox="1"/>
            <p:nvPr/>
          </p:nvSpPr>
          <p:spPr>
            <a:xfrm>
              <a:off x="5498289" y="2642912"/>
              <a:ext cx="1090725" cy="442557"/>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276" b="1" i="1"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lang="en-US" altLang="zh-TW" sz="2276" b="1" baseline="-25000" dirty="0">
                  <a:solidFill>
                    <a:srgbClr val="FF0000"/>
                  </a:solidFill>
                  <a:latin typeface="Arial" pitchFamily="34" charset="0"/>
                  <a:ea typeface="新細明體" panose="02020500000000000000" pitchFamily="18" charset="-120"/>
                  <a:cs typeface="Arial" pitchFamily="34" charset="0"/>
                </a:rPr>
                <a:t>1</a:t>
              </a:r>
              <a:r>
                <a:rPr kumimoji="0" lang="en-US" altLang="zh-TW" sz="2276" b="1" i="0" u="none" strike="noStrike" kern="1200" cap="none" spc="0" normalizeH="0" baseline="-25000" noProof="0" dirty="0" smtClean="0">
                  <a:ln>
                    <a:noFill/>
                  </a:ln>
                  <a:solidFill>
                    <a:srgbClr val="FF0000"/>
                  </a:solidFill>
                  <a:effectLst/>
                  <a:uLnTx/>
                  <a:uFillTx/>
                  <a:latin typeface="Arial" pitchFamily="34" charset="0"/>
                  <a:ea typeface="新細明體" panose="02020500000000000000" pitchFamily="18" charset="-120"/>
                  <a:cs typeface="Arial" pitchFamily="34" charset="0"/>
                </a:rPr>
                <a:t>11</a:t>
              </a:r>
              <a:endParaRPr kumimoji="0" lang="zh-TW" altLang="en-US" sz="2276" b="1" i="0" u="none" strike="noStrike" kern="1200" cap="none" spc="0" normalizeH="0" baseline="-25000" noProof="0" dirty="0">
                <a:ln>
                  <a:noFill/>
                </a:ln>
                <a:solidFill>
                  <a:srgbClr val="FF0000"/>
                </a:solidFill>
                <a:effectLst/>
                <a:uLnTx/>
                <a:uFillTx/>
                <a:latin typeface="Arial" pitchFamily="34" charset="0"/>
                <a:ea typeface="新細明體" panose="02020500000000000000" pitchFamily="18" charset="-120"/>
                <a:cs typeface="Arial" pitchFamily="34" charset="0"/>
              </a:endParaRPr>
            </a:p>
          </p:txBody>
        </p:sp>
        <p:sp>
          <p:nvSpPr>
            <p:cNvPr id="5" name="文字方塊 4">
              <a:extLst>
                <a:ext uri="{FF2B5EF4-FFF2-40B4-BE49-F238E27FC236}">
                  <a16:creationId xmlns:a16="http://schemas.microsoft.com/office/drawing/2014/main" id="{7179F7E7-96B0-4DC2-B432-84E5D44D2B06}"/>
                </a:ext>
              </a:extLst>
            </p:cNvPr>
            <p:cNvSpPr txBox="1"/>
            <p:nvPr/>
          </p:nvSpPr>
          <p:spPr>
            <a:xfrm>
              <a:off x="5512266" y="6033948"/>
              <a:ext cx="1090725" cy="398699"/>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1991" b="1" i="1"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lang="en-US" altLang="zh-TW" sz="1991" b="1" baseline="-25000" dirty="0">
                  <a:solidFill>
                    <a:srgbClr val="FF0000"/>
                  </a:solidFill>
                  <a:latin typeface="Arial" pitchFamily="34" charset="0"/>
                  <a:ea typeface="新細明體" panose="02020500000000000000" pitchFamily="18" charset="-120"/>
                  <a:cs typeface="Arial" pitchFamily="34" charset="0"/>
                </a:rPr>
                <a:t>1</a:t>
              </a:r>
              <a:r>
                <a:rPr kumimoji="0" lang="en-US" altLang="zh-TW" sz="1991" b="1" i="0" u="none" strike="noStrike" kern="1200" cap="none" spc="0" normalizeH="0" baseline="-25000" noProof="0" dirty="0" smtClean="0">
                  <a:ln>
                    <a:noFill/>
                  </a:ln>
                  <a:solidFill>
                    <a:srgbClr val="FF0000"/>
                  </a:solidFill>
                  <a:effectLst/>
                  <a:uLnTx/>
                  <a:uFillTx/>
                  <a:latin typeface="Arial" pitchFamily="34" charset="0"/>
                  <a:ea typeface="新細明體" panose="02020500000000000000" pitchFamily="18" charset="-120"/>
                  <a:cs typeface="Arial" pitchFamily="34" charset="0"/>
                </a:rPr>
                <a:t>45</a:t>
              </a:r>
              <a:endParaRPr kumimoji="0" lang="zh-TW" altLang="en-US" sz="1991" b="1" i="0" u="none" strike="noStrike" kern="1200" cap="none" spc="0" normalizeH="0" baseline="-25000" noProof="0" dirty="0">
                <a:ln>
                  <a:noFill/>
                </a:ln>
                <a:solidFill>
                  <a:srgbClr val="FF0000"/>
                </a:solidFill>
                <a:effectLst/>
                <a:uLnTx/>
                <a:uFillTx/>
                <a:latin typeface="Arial" pitchFamily="34" charset="0"/>
                <a:ea typeface="新細明體" panose="02020500000000000000" pitchFamily="18" charset="-120"/>
                <a:cs typeface="Arial" pitchFamily="34" charset="0"/>
              </a:endParaRPr>
            </a:p>
          </p:txBody>
        </p:sp>
        <p:sp>
          <p:nvSpPr>
            <p:cNvPr id="8" name="文字方塊 7">
              <a:extLst>
                <a:ext uri="{FF2B5EF4-FFF2-40B4-BE49-F238E27FC236}">
                  <a16:creationId xmlns:a16="http://schemas.microsoft.com/office/drawing/2014/main" id="{75B4BAD1-2A9D-43C8-8699-B832E0392750}"/>
                </a:ext>
              </a:extLst>
            </p:cNvPr>
            <p:cNvSpPr txBox="1"/>
            <p:nvPr/>
          </p:nvSpPr>
          <p:spPr>
            <a:xfrm>
              <a:off x="5583305" y="3049613"/>
              <a:ext cx="1090725" cy="398699"/>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1991" b="1" i="1"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lang="en-US" altLang="zh-TW" sz="1991" b="1" baseline="-25000" noProof="0" dirty="0">
                  <a:solidFill>
                    <a:srgbClr val="FF0000"/>
                  </a:solidFill>
                  <a:latin typeface="Arial" pitchFamily="34" charset="0"/>
                  <a:ea typeface="新細明體" panose="02020500000000000000" pitchFamily="18" charset="-120"/>
                  <a:cs typeface="Arial" pitchFamily="34" charset="0"/>
                </a:rPr>
                <a:t>1</a:t>
              </a:r>
              <a:r>
                <a:rPr lang="en-US" altLang="zh-TW" sz="1991" b="1" baseline="-25000" dirty="0" smtClean="0">
                  <a:solidFill>
                    <a:srgbClr val="FF0000"/>
                  </a:solidFill>
                  <a:latin typeface="Arial" pitchFamily="34" charset="0"/>
                  <a:ea typeface="新細明體" panose="02020500000000000000" pitchFamily="18" charset="-120"/>
                  <a:cs typeface="Arial" pitchFamily="34" charset="0"/>
                </a:rPr>
                <a:t>12</a:t>
              </a:r>
              <a:endParaRPr kumimoji="0" lang="zh-TW" altLang="en-US" sz="1991" b="1" i="0" u="none" strike="noStrike" kern="1200" cap="none" spc="0" normalizeH="0" baseline="-25000" noProof="0" dirty="0">
                <a:ln>
                  <a:noFill/>
                </a:ln>
                <a:solidFill>
                  <a:srgbClr val="FF0000"/>
                </a:solidFill>
                <a:effectLst/>
                <a:uLnTx/>
                <a:uFillTx/>
                <a:latin typeface="Arial" pitchFamily="34" charset="0"/>
                <a:ea typeface="新細明體" panose="02020500000000000000" pitchFamily="18" charset="-120"/>
                <a:cs typeface="Arial" pitchFamily="34" charset="0"/>
              </a:endParaRPr>
            </a:p>
          </p:txBody>
        </p:sp>
        <p:sp>
          <p:nvSpPr>
            <p:cNvPr id="9" name="文字方塊 8">
              <a:extLst>
                <a:ext uri="{FF2B5EF4-FFF2-40B4-BE49-F238E27FC236}">
                  <a16:creationId xmlns:a16="http://schemas.microsoft.com/office/drawing/2014/main" id="{B16049A5-D38E-42E9-AAAA-3575A26D7DD8}"/>
                </a:ext>
              </a:extLst>
            </p:cNvPr>
            <p:cNvSpPr txBox="1"/>
            <p:nvPr/>
          </p:nvSpPr>
          <p:spPr>
            <a:xfrm>
              <a:off x="5625255" y="5783413"/>
              <a:ext cx="1090725" cy="355034"/>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1707" b="1" i="1"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lang="en-US" altLang="zh-TW" sz="1707" b="1" baseline="-25000" dirty="0">
                  <a:solidFill>
                    <a:srgbClr val="FF0000"/>
                  </a:solidFill>
                  <a:latin typeface="Arial" pitchFamily="34" charset="0"/>
                  <a:ea typeface="新細明體" panose="02020500000000000000" pitchFamily="18" charset="-120"/>
                  <a:cs typeface="Arial" pitchFamily="34" charset="0"/>
                </a:rPr>
                <a:t>1</a:t>
              </a:r>
              <a:r>
                <a:rPr kumimoji="0" lang="en-US" altLang="zh-TW" sz="1707" b="1" i="0" u="none" strike="noStrike" kern="1200" cap="none" spc="0" normalizeH="0" baseline="-25000" noProof="0" dirty="0" smtClean="0">
                  <a:ln>
                    <a:noFill/>
                  </a:ln>
                  <a:solidFill>
                    <a:srgbClr val="FF0000"/>
                  </a:solidFill>
                  <a:effectLst/>
                  <a:uLnTx/>
                  <a:uFillTx/>
                  <a:latin typeface="Arial" pitchFamily="34" charset="0"/>
                  <a:ea typeface="新細明體" panose="02020500000000000000" pitchFamily="18" charset="-120"/>
                  <a:cs typeface="Arial" pitchFamily="34" charset="0"/>
                </a:rPr>
                <a:t>44</a:t>
              </a:r>
              <a:endParaRPr kumimoji="0" lang="zh-TW" altLang="en-US" sz="1707" b="1" i="0" u="none" strike="noStrike" kern="1200" cap="none" spc="0" normalizeH="0" baseline="-25000" noProof="0" dirty="0">
                <a:ln>
                  <a:noFill/>
                </a:ln>
                <a:solidFill>
                  <a:srgbClr val="FF0000"/>
                </a:solidFill>
                <a:effectLst/>
                <a:uLnTx/>
                <a:uFillTx/>
                <a:latin typeface="Arial" pitchFamily="34" charset="0"/>
                <a:ea typeface="新細明體" panose="02020500000000000000" pitchFamily="18" charset="-120"/>
                <a:cs typeface="Arial" pitchFamily="34"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36E5C62-4A6C-45BF-97A8-FA613C04C04D}"/>
                    </a:ext>
                  </a:extLst>
                </p:cNvPr>
                <p:cNvSpPr/>
                <p:nvPr/>
              </p:nvSpPr>
              <p:spPr>
                <a:xfrm>
                  <a:off x="6854046" y="2531044"/>
                  <a:ext cx="578684"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h</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1</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18" name="矩形 17">
                  <a:extLst>
                    <a:ext uri="{FF2B5EF4-FFF2-40B4-BE49-F238E27FC236}">
                      <a16:creationId xmlns:a16="http://schemas.microsoft.com/office/drawing/2014/main" id="{736E5C62-4A6C-45BF-97A8-FA613C04C04D}"/>
                    </a:ext>
                  </a:extLst>
                </p:cNvPr>
                <p:cNvSpPr>
                  <a:spLocks noRot="1" noChangeAspect="1" noMove="1" noResize="1" noEditPoints="1" noAdjustHandles="1" noChangeArrowheads="1" noChangeShapeType="1" noTextEdit="1"/>
                </p:cNvSpPr>
                <p:nvPr/>
              </p:nvSpPr>
              <p:spPr>
                <a:xfrm>
                  <a:off x="6854046" y="2531044"/>
                  <a:ext cx="578684" cy="48628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E0DC8012-813D-4C9F-86A4-EE3412BEA246}"/>
                    </a:ext>
                  </a:extLst>
                </p:cNvPr>
                <p:cNvSpPr/>
                <p:nvPr/>
              </p:nvSpPr>
              <p:spPr>
                <a:xfrm>
                  <a:off x="4737663" y="3005840"/>
                  <a:ext cx="567462"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𝑥</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1</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0" name="矩形 19">
                  <a:extLst>
                    <a:ext uri="{FF2B5EF4-FFF2-40B4-BE49-F238E27FC236}">
                      <a16:creationId xmlns:a16="http://schemas.microsoft.com/office/drawing/2014/main" id="{E0DC8012-813D-4C9F-86A4-EE3412BEA246}"/>
                    </a:ext>
                  </a:extLst>
                </p:cNvPr>
                <p:cNvSpPr>
                  <a:spLocks noRot="1" noChangeAspect="1" noMove="1" noResize="1" noEditPoints="1" noAdjustHandles="1" noChangeArrowheads="1" noChangeShapeType="1" noTextEdit="1"/>
                </p:cNvSpPr>
                <p:nvPr/>
              </p:nvSpPr>
              <p:spPr>
                <a:xfrm>
                  <a:off x="4737663" y="3005840"/>
                  <a:ext cx="567462" cy="48628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59B065E-8B9B-477C-831A-84732B5DB910}"/>
                    </a:ext>
                  </a:extLst>
                </p:cNvPr>
                <p:cNvSpPr/>
                <p:nvPr/>
              </p:nvSpPr>
              <p:spPr>
                <a:xfrm>
                  <a:off x="4737663" y="3912966"/>
                  <a:ext cx="575029"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𝑥</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2</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1" name="矩形 20">
                  <a:extLst>
                    <a:ext uri="{FF2B5EF4-FFF2-40B4-BE49-F238E27FC236}">
                      <a16:creationId xmlns:a16="http://schemas.microsoft.com/office/drawing/2014/main" id="{059B065E-8B9B-477C-831A-84732B5DB910}"/>
                    </a:ext>
                  </a:extLst>
                </p:cNvPr>
                <p:cNvSpPr>
                  <a:spLocks noRot="1" noChangeAspect="1" noMove="1" noResize="1" noEditPoints="1" noAdjustHandles="1" noChangeArrowheads="1" noChangeShapeType="1" noTextEdit="1"/>
                </p:cNvSpPr>
                <p:nvPr/>
              </p:nvSpPr>
              <p:spPr>
                <a:xfrm>
                  <a:off x="4737663" y="3912966"/>
                  <a:ext cx="575029" cy="48628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49A81EF-4042-417E-AE1F-CBBB8502DBA4}"/>
                    </a:ext>
                  </a:extLst>
                </p:cNvPr>
                <p:cNvSpPr/>
                <p:nvPr/>
              </p:nvSpPr>
              <p:spPr>
                <a:xfrm>
                  <a:off x="4737663" y="4823305"/>
                  <a:ext cx="575029"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𝑥</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3</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2" name="矩形 21">
                  <a:extLst>
                    <a:ext uri="{FF2B5EF4-FFF2-40B4-BE49-F238E27FC236}">
                      <a16:creationId xmlns:a16="http://schemas.microsoft.com/office/drawing/2014/main" id="{049A81EF-4042-417E-AE1F-CBBB8502DBA4}"/>
                    </a:ext>
                  </a:extLst>
                </p:cNvPr>
                <p:cNvSpPr>
                  <a:spLocks noRot="1" noChangeAspect="1" noMove="1" noResize="1" noEditPoints="1" noAdjustHandles="1" noChangeArrowheads="1" noChangeShapeType="1" noTextEdit="1"/>
                </p:cNvSpPr>
                <p:nvPr/>
              </p:nvSpPr>
              <p:spPr>
                <a:xfrm>
                  <a:off x="4737663" y="4823305"/>
                  <a:ext cx="575029" cy="48628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E049AB6-8AF4-4BAF-91D0-0FF2F5DA415A}"/>
                    </a:ext>
                  </a:extLst>
                </p:cNvPr>
                <p:cNvSpPr/>
                <p:nvPr/>
              </p:nvSpPr>
              <p:spPr>
                <a:xfrm>
                  <a:off x="4729131" y="5733644"/>
                  <a:ext cx="575029"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𝑥</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4</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3" name="矩形 22">
                  <a:extLst>
                    <a:ext uri="{FF2B5EF4-FFF2-40B4-BE49-F238E27FC236}">
                      <a16:creationId xmlns:a16="http://schemas.microsoft.com/office/drawing/2014/main" id="{1E049AB6-8AF4-4BAF-91D0-0FF2F5DA415A}"/>
                    </a:ext>
                  </a:extLst>
                </p:cNvPr>
                <p:cNvSpPr>
                  <a:spLocks noRot="1" noChangeAspect="1" noMove="1" noResize="1" noEditPoints="1" noAdjustHandles="1" noChangeArrowheads="1" noChangeShapeType="1" noTextEdit="1"/>
                </p:cNvSpPr>
                <p:nvPr/>
              </p:nvSpPr>
              <p:spPr>
                <a:xfrm>
                  <a:off x="4729131" y="5733644"/>
                  <a:ext cx="575029" cy="48628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AFF9A476-90D2-49EF-87D8-2415F78B0E37}"/>
                    </a:ext>
                  </a:extLst>
                </p:cNvPr>
                <p:cNvSpPr/>
                <p:nvPr/>
              </p:nvSpPr>
              <p:spPr>
                <a:xfrm>
                  <a:off x="6854046" y="5289447"/>
                  <a:ext cx="586251"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h</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4</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4" name="矩形 23">
                  <a:extLst>
                    <a:ext uri="{FF2B5EF4-FFF2-40B4-BE49-F238E27FC236}">
                      <a16:creationId xmlns:a16="http://schemas.microsoft.com/office/drawing/2014/main" id="{AFF9A476-90D2-49EF-87D8-2415F78B0E37}"/>
                    </a:ext>
                  </a:extLst>
                </p:cNvPr>
                <p:cNvSpPr>
                  <a:spLocks noRot="1" noChangeAspect="1" noMove="1" noResize="1" noEditPoints="1" noAdjustHandles="1" noChangeArrowheads="1" noChangeShapeType="1" noTextEdit="1"/>
                </p:cNvSpPr>
                <p:nvPr/>
              </p:nvSpPr>
              <p:spPr>
                <a:xfrm>
                  <a:off x="6854046" y="5289447"/>
                  <a:ext cx="586251" cy="48628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C3417998-4182-47EB-A6F8-3D5FB7256E7A}"/>
                    </a:ext>
                  </a:extLst>
                </p:cNvPr>
                <p:cNvSpPr/>
                <p:nvPr/>
              </p:nvSpPr>
              <p:spPr>
                <a:xfrm>
                  <a:off x="6879976" y="4363313"/>
                  <a:ext cx="586251"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h</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3</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5" name="矩形 24">
                  <a:extLst>
                    <a:ext uri="{FF2B5EF4-FFF2-40B4-BE49-F238E27FC236}">
                      <a16:creationId xmlns:a16="http://schemas.microsoft.com/office/drawing/2014/main" id="{C3417998-4182-47EB-A6F8-3D5FB7256E7A}"/>
                    </a:ext>
                  </a:extLst>
                </p:cNvPr>
                <p:cNvSpPr>
                  <a:spLocks noRot="1" noChangeAspect="1" noMove="1" noResize="1" noEditPoints="1" noAdjustHandles="1" noChangeArrowheads="1" noChangeShapeType="1" noTextEdit="1"/>
                </p:cNvSpPr>
                <p:nvPr/>
              </p:nvSpPr>
              <p:spPr>
                <a:xfrm>
                  <a:off x="6879976" y="4363313"/>
                  <a:ext cx="586251" cy="48628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EF17B205-5A0B-4577-BE39-2504C70D1B4E}"/>
                    </a:ext>
                  </a:extLst>
                </p:cNvPr>
                <p:cNvSpPr/>
                <p:nvPr/>
              </p:nvSpPr>
              <p:spPr>
                <a:xfrm>
                  <a:off x="6863447" y="3462974"/>
                  <a:ext cx="586251"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h</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2</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6" name="矩形 25">
                  <a:extLst>
                    <a:ext uri="{FF2B5EF4-FFF2-40B4-BE49-F238E27FC236}">
                      <a16:creationId xmlns:a16="http://schemas.microsoft.com/office/drawing/2014/main" id="{EF17B205-5A0B-4577-BE39-2504C70D1B4E}"/>
                    </a:ext>
                  </a:extLst>
                </p:cNvPr>
                <p:cNvSpPr>
                  <a:spLocks noRot="1" noChangeAspect="1" noMove="1" noResize="1" noEditPoints="1" noAdjustHandles="1" noChangeArrowheads="1" noChangeShapeType="1" noTextEdit="1"/>
                </p:cNvSpPr>
                <p:nvPr/>
              </p:nvSpPr>
              <p:spPr>
                <a:xfrm>
                  <a:off x="6863447" y="3462974"/>
                  <a:ext cx="586251" cy="48628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75CA9BB-71D1-40C4-A3F4-8178850D7186}"/>
                    </a:ext>
                  </a:extLst>
                </p:cNvPr>
                <p:cNvSpPr/>
                <p:nvPr/>
              </p:nvSpPr>
              <p:spPr>
                <a:xfrm>
                  <a:off x="6854046" y="6226879"/>
                  <a:ext cx="586251"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h</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5</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27" name="矩形 26">
                  <a:extLst>
                    <a:ext uri="{FF2B5EF4-FFF2-40B4-BE49-F238E27FC236}">
                      <a16:creationId xmlns:a16="http://schemas.microsoft.com/office/drawing/2014/main" id="{A75CA9BB-71D1-40C4-A3F4-8178850D7186}"/>
                    </a:ext>
                  </a:extLst>
                </p:cNvPr>
                <p:cNvSpPr>
                  <a:spLocks noRot="1" noChangeAspect="1" noMove="1" noResize="1" noEditPoints="1" noAdjustHandles="1" noChangeArrowheads="1" noChangeShapeType="1" noTextEdit="1"/>
                </p:cNvSpPr>
                <p:nvPr/>
              </p:nvSpPr>
              <p:spPr>
                <a:xfrm>
                  <a:off x="6854046" y="6226879"/>
                  <a:ext cx="586251" cy="48628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8BBE5BCC-32C1-4B57-AC5F-52BABE541227}"/>
                    </a:ext>
                  </a:extLst>
                </p:cNvPr>
                <p:cNvSpPr/>
                <p:nvPr/>
              </p:nvSpPr>
              <p:spPr>
                <a:xfrm>
                  <a:off x="11129177" y="3450259"/>
                  <a:ext cx="560282"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𝑜</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1</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30" name="矩形 29">
                  <a:extLst>
                    <a:ext uri="{FF2B5EF4-FFF2-40B4-BE49-F238E27FC236}">
                      <a16:creationId xmlns:a16="http://schemas.microsoft.com/office/drawing/2014/main" id="{8BBE5BCC-32C1-4B57-AC5F-52BABE541227}"/>
                    </a:ext>
                  </a:extLst>
                </p:cNvPr>
                <p:cNvSpPr>
                  <a:spLocks noRot="1" noChangeAspect="1" noMove="1" noResize="1" noEditPoints="1" noAdjustHandles="1" noChangeArrowheads="1" noChangeShapeType="1" noTextEdit="1"/>
                </p:cNvSpPr>
                <p:nvPr/>
              </p:nvSpPr>
              <p:spPr>
                <a:xfrm>
                  <a:off x="11129177" y="3450259"/>
                  <a:ext cx="560282" cy="48628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7EF2B016-A05C-4E4B-A577-A5BB9835139F}"/>
                    </a:ext>
                  </a:extLst>
                </p:cNvPr>
                <p:cNvSpPr/>
                <p:nvPr/>
              </p:nvSpPr>
              <p:spPr>
                <a:xfrm>
                  <a:off x="11129177" y="4377003"/>
                  <a:ext cx="567848"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𝑜</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2</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31" name="矩形 30">
                  <a:extLst>
                    <a:ext uri="{FF2B5EF4-FFF2-40B4-BE49-F238E27FC236}">
                      <a16:creationId xmlns:a16="http://schemas.microsoft.com/office/drawing/2014/main" id="{7EF2B016-A05C-4E4B-A577-A5BB9835139F}"/>
                    </a:ext>
                  </a:extLst>
                </p:cNvPr>
                <p:cNvSpPr>
                  <a:spLocks noRot="1" noChangeAspect="1" noMove="1" noResize="1" noEditPoints="1" noAdjustHandles="1" noChangeArrowheads="1" noChangeShapeType="1" noTextEdit="1"/>
                </p:cNvSpPr>
                <p:nvPr/>
              </p:nvSpPr>
              <p:spPr>
                <a:xfrm>
                  <a:off x="11129177" y="4377003"/>
                  <a:ext cx="567848" cy="48628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9E3B097D-7BEF-4191-BD8B-6E4476F8AEA9}"/>
                    </a:ext>
                  </a:extLst>
                </p:cNvPr>
                <p:cNvSpPr/>
                <p:nvPr/>
              </p:nvSpPr>
              <p:spPr>
                <a:xfrm>
                  <a:off x="11130159" y="5258141"/>
                  <a:ext cx="567848" cy="486288"/>
                </a:xfrm>
                <a:prstGeom prst="rect">
                  <a:avLst/>
                </a:prstGeom>
              </p:spPr>
              <p:txBody>
                <a:bodyPr wrap="none">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𝑜</m:t>
                            </m:r>
                          </m:e>
                          <m:sub>
                            <m:r>
                              <a:rPr kumimoji="0" lang="en-US" altLang="zh-TW" sz="2560"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3</m:t>
                            </m:r>
                          </m:sub>
                        </m:sSub>
                      </m:oMath>
                    </m:oMathPara>
                  </a14:m>
                  <a:endParaRPr kumimoji="0" lang="zh-TW" altLang="en-US" sz="2560" b="0" i="0" u="none" strike="noStrike" kern="1200" cap="none" spc="0" normalizeH="0" baseline="0" noProof="0">
                    <a:ln>
                      <a:noFill/>
                    </a:ln>
                    <a:solidFill>
                      <a:prstClr val="black"/>
                    </a:solidFill>
                    <a:effectLst/>
                    <a:uLnTx/>
                    <a:uFillTx/>
                    <a:latin typeface="Corbel"/>
                    <a:ea typeface="新細明體" panose="02020500000000000000" pitchFamily="18" charset="-120"/>
                    <a:cs typeface="+mn-cs"/>
                  </a:endParaRPr>
                </a:p>
              </p:txBody>
            </p:sp>
          </mc:Choice>
          <mc:Fallback xmlns="">
            <p:sp>
              <p:nvSpPr>
                <p:cNvPr id="32" name="矩形 31">
                  <a:extLst>
                    <a:ext uri="{FF2B5EF4-FFF2-40B4-BE49-F238E27FC236}">
                      <a16:creationId xmlns:a16="http://schemas.microsoft.com/office/drawing/2014/main" id="{9E3B097D-7BEF-4191-BD8B-6E4476F8AEA9}"/>
                    </a:ext>
                  </a:extLst>
                </p:cNvPr>
                <p:cNvSpPr>
                  <a:spLocks noRot="1" noChangeAspect="1" noMove="1" noResize="1" noEditPoints="1" noAdjustHandles="1" noChangeArrowheads="1" noChangeShapeType="1" noTextEdit="1"/>
                </p:cNvSpPr>
                <p:nvPr/>
              </p:nvSpPr>
              <p:spPr>
                <a:xfrm>
                  <a:off x="11130159" y="5258141"/>
                  <a:ext cx="567848" cy="486288"/>
                </a:xfrm>
                <a:prstGeom prst="rect">
                  <a:avLst/>
                </a:prstGeom>
                <a:blipFill>
                  <a:blip r:embed="rId15"/>
                  <a:stretch>
                    <a:fillRect/>
                  </a:stretch>
                </a:blipFill>
              </p:spPr>
              <p:txBody>
                <a:bodyPr/>
                <a:lstStyle/>
                <a:p>
                  <a:r>
                    <a:rPr lang="zh-TW" altLang="en-US">
                      <a:noFill/>
                    </a:rPr>
                    <a:t> </a:t>
                  </a:r>
                </a:p>
              </p:txBody>
            </p:sp>
          </mc:Fallback>
        </mc:AlternateContent>
        <p:sp>
          <p:nvSpPr>
            <p:cNvPr id="47" name="文字方塊 46">
              <a:extLst>
                <a:ext uri="{FF2B5EF4-FFF2-40B4-BE49-F238E27FC236}">
                  <a16:creationId xmlns:a16="http://schemas.microsoft.com/office/drawing/2014/main" id="{D6A4E245-3D74-4560-850C-096135114155}"/>
                </a:ext>
              </a:extLst>
            </p:cNvPr>
            <p:cNvSpPr txBox="1"/>
            <p:nvPr/>
          </p:nvSpPr>
          <p:spPr>
            <a:xfrm>
              <a:off x="9966894" y="2026037"/>
              <a:ext cx="913037" cy="442557"/>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276" b="1" i="1"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2276" b="1" i="0" u="none" strike="noStrike" kern="1200" cap="none" spc="0" normalizeH="0" baseline="-25000" noProof="0" dirty="0" smtClean="0">
                  <a:ln>
                    <a:noFill/>
                  </a:ln>
                  <a:solidFill>
                    <a:srgbClr val="FF0000"/>
                  </a:solidFill>
                  <a:effectLst/>
                  <a:uLnTx/>
                  <a:uFillTx/>
                  <a:latin typeface="Arial" pitchFamily="34" charset="0"/>
                  <a:ea typeface="新細明體" panose="02020500000000000000" pitchFamily="18" charset="-120"/>
                  <a:cs typeface="Arial" pitchFamily="34" charset="0"/>
                </a:rPr>
                <a:t>011</a:t>
              </a:r>
              <a:endParaRPr kumimoji="0" lang="zh-TW" altLang="en-US" sz="2276" b="1" i="0" u="none" strike="noStrike" kern="1200" cap="none" spc="0" normalizeH="0" baseline="-25000" noProof="0" dirty="0">
                <a:ln>
                  <a:noFill/>
                </a:ln>
                <a:solidFill>
                  <a:srgbClr val="FF0000"/>
                </a:solidFill>
                <a:effectLst/>
                <a:uLnTx/>
                <a:uFillTx/>
                <a:latin typeface="Arial" pitchFamily="34" charset="0"/>
                <a:ea typeface="新細明體" panose="02020500000000000000" pitchFamily="18" charset="-120"/>
                <a:cs typeface="Arial" pitchFamily="34" charset="0"/>
              </a:endParaRPr>
            </a:p>
          </p:txBody>
        </p:sp>
        <p:sp>
          <p:nvSpPr>
            <p:cNvPr id="48" name="文字方塊 47">
              <a:extLst>
                <a:ext uri="{FF2B5EF4-FFF2-40B4-BE49-F238E27FC236}">
                  <a16:creationId xmlns:a16="http://schemas.microsoft.com/office/drawing/2014/main" id="{D6A4E245-3D74-4560-850C-096135114155}"/>
                </a:ext>
              </a:extLst>
            </p:cNvPr>
            <p:cNvSpPr txBox="1"/>
            <p:nvPr/>
          </p:nvSpPr>
          <p:spPr>
            <a:xfrm>
              <a:off x="10496281" y="6099378"/>
              <a:ext cx="913037" cy="442557"/>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276" b="1" i="1" u="none" strike="noStrike" kern="1200" cap="none" spc="0" normalizeH="0" baseline="0" noProof="0" dirty="0" smtClean="0">
                  <a:ln>
                    <a:noFill/>
                  </a:ln>
                  <a:solidFill>
                    <a:srgbClr val="FF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w</a:t>
              </a:r>
              <a:r>
                <a:rPr kumimoji="0" lang="en-US" altLang="zh-TW" sz="2276" b="1" i="0" u="none" strike="noStrike" kern="1200" cap="none" spc="0" normalizeH="0" baseline="-25000" noProof="0" dirty="0" smtClean="0">
                  <a:ln>
                    <a:noFill/>
                  </a:ln>
                  <a:solidFill>
                    <a:srgbClr val="FF0000"/>
                  </a:solidFill>
                  <a:effectLst/>
                  <a:uLnTx/>
                  <a:uFillTx/>
                  <a:latin typeface="Arial" pitchFamily="34" charset="0"/>
                  <a:ea typeface="新細明體" panose="02020500000000000000" pitchFamily="18" charset="-120"/>
                  <a:cs typeface="Arial" pitchFamily="34" charset="0"/>
                </a:rPr>
                <a:t>073</a:t>
              </a:r>
              <a:endParaRPr kumimoji="0" lang="zh-TW" altLang="en-US" sz="2276" b="1" i="0" u="none" strike="noStrike" kern="1200" cap="none" spc="0" normalizeH="0" baseline="-25000" noProof="0" dirty="0">
                <a:ln>
                  <a:noFill/>
                </a:ln>
                <a:solidFill>
                  <a:srgbClr val="FF0000"/>
                </a:solidFill>
                <a:effectLst/>
                <a:uLnTx/>
                <a:uFillTx/>
                <a:latin typeface="Arial" pitchFamily="34" charset="0"/>
                <a:ea typeface="新細明體" panose="02020500000000000000" pitchFamily="18" charset="-120"/>
                <a:cs typeface="Arial" pitchFamily="34" charset="0"/>
              </a:endParaRPr>
            </a:p>
          </p:txBody>
        </p:sp>
        <p:grpSp>
          <p:nvGrpSpPr>
            <p:cNvPr id="38" name="群組 37">
              <a:extLst>
                <a:ext uri="{FF2B5EF4-FFF2-40B4-BE49-F238E27FC236}">
                  <a16:creationId xmlns:a16="http://schemas.microsoft.com/office/drawing/2014/main" id="{3FB5A4A5-EF51-4252-B1D9-895B5EC3DA67}"/>
                </a:ext>
              </a:extLst>
            </p:cNvPr>
            <p:cNvGrpSpPr/>
            <p:nvPr/>
          </p:nvGrpSpPr>
          <p:grpSpPr>
            <a:xfrm>
              <a:off x="12547122" y="3407029"/>
              <a:ext cx="1066800" cy="2410912"/>
              <a:chOff x="12907342" y="3407029"/>
              <a:chExt cx="1066800" cy="2410912"/>
            </a:xfrm>
          </p:grpSpPr>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943E7A87-8845-46C7-A61D-A290923843EB}"/>
                      </a:ext>
                    </a:extLst>
                  </p:cNvPr>
                  <p:cNvSpPr txBox="1"/>
                  <p:nvPr/>
                </p:nvSpPr>
                <p:spPr>
                  <a:xfrm>
                    <a:off x="12907342" y="3407029"/>
                    <a:ext cx="1066800" cy="5981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sSubPr>
                            <m:e>
                              <m:acc>
                                <m:accPr>
                                  <m:chr m:val="̂"/>
                                  <m:ctrlP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accPr>
                                <m:e>
                                  <m: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𝑌</m:t>
                                  </m:r>
                                </m:e>
                              </m:acc>
                            </m:e>
                            <m:sub>
                              <m: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1</m:t>
                              </m:r>
                            </m:sub>
                          </m:sSub>
                        </m:oMath>
                      </m:oMathPara>
                    </a14:m>
                    <a:endParaRPr kumimoji="0" lang="zh-TW" altLang="en-US" sz="320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mc:Choice>
            <mc:Fallback xmlns="">
              <p:sp>
                <p:nvSpPr>
                  <p:cNvPr id="33" name="文字方塊 32">
                    <a:extLst>
                      <a:ext uri="{FF2B5EF4-FFF2-40B4-BE49-F238E27FC236}">
                        <a16:creationId xmlns:a16="http://schemas.microsoft.com/office/drawing/2014/main" id="{943E7A87-8845-46C7-A61D-A290923843EB}"/>
                      </a:ext>
                    </a:extLst>
                  </p:cNvPr>
                  <p:cNvSpPr txBox="1">
                    <a:spLocks noRot="1" noChangeAspect="1" noMove="1" noResize="1" noEditPoints="1" noAdjustHandles="1" noChangeArrowheads="1" noChangeShapeType="1" noTextEdit="1"/>
                  </p:cNvSpPr>
                  <p:nvPr/>
                </p:nvSpPr>
                <p:spPr>
                  <a:xfrm>
                    <a:off x="12907342" y="3407029"/>
                    <a:ext cx="1066800" cy="598177"/>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81EEB0EB-591B-4CBF-B25D-05749E48E5A8}"/>
                      </a:ext>
                    </a:extLst>
                  </p:cNvPr>
                  <p:cNvSpPr txBox="1"/>
                  <p:nvPr/>
                </p:nvSpPr>
                <p:spPr>
                  <a:xfrm>
                    <a:off x="12907342" y="4339523"/>
                    <a:ext cx="1066800" cy="5981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sSubPr>
                            <m:e>
                              <m:acc>
                                <m:accPr>
                                  <m:chr m:val="̂"/>
                                  <m:ctrlP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accPr>
                                <m:e>
                                  <m: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𝑌</m:t>
                                  </m:r>
                                </m:e>
                              </m:acc>
                            </m:e>
                            <m:sub>
                              <m: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2</m:t>
                              </m:r>
                            </m:sub>
                          </m:sSub>
                        </m:oMath>
                      </m:oMathPara>
                    </a14:m>
                    <a:endParaRPr kumimoji="0" lang="zh-TW" altLang="en-US" sz="320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mc:Choice>
            <mc:Fallback xmlns="">
              <p:sp>
                <p:nvSpPr>
                  <p:cNvPr id="41" name="文字方塊 40">
                    <a:extLst>
                      <a:ext uri="{FF2B5EF4-FFF2-40B4-BE49-F238E27FC236}">
                        <a16:creationId xmlns:a16="http://schemas.microsoft.com/office/drawing/2014/main" id="{81EEB0EB-591B-4CBF-B25D-05749E48E5A8}"/>
                      </a:ext>
                    </a:extLst>
                  </p:cNvPr>
                  <p:cNvSpPr txBox="1">
                    <a:spLocks noRot="1" noChangeAspect="1" noMove="1" noResize="1" noEditPoints="1" noAdjustHandles="1" noChangeArrowheads="1" noChangeShapeType="1" noTextEdit="1"/>
                  </p:cNvSpPr>
                  <p:nvPr/>
                </p:nvSpPr>
                <p:spPr>
                  <a:xfrm>
                    <a:off x="12907342" y="4339523"/>
                    <a:ext cx="1066800" cy="598177"/>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1124DCB2-A693-4064-A6B8-F6BC619EB156}"/>
                      </a:ext>
                    </a:extLst>
                  </p:cNvPr>
                  <p:cNvSpPr txBox="1"/>
                  <p:nvPr/>
                </p:nvSpPr>
                <p:spPr>
                  <a:xfrm>
                    <a:off x="12907342" y="5219764"/>
                    <a:ext cx="1066800" cy="5981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sSubPr>
                            <m:e>
                              <m:acc>
                                <m:accPr>
                                  <m:chr m:val="̂"/>
                                  <m:ctrlP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ctrlPr>
                                </m:accPr>
                                <m:e>
                                  <m: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𝑌</m:t>
                                  </m:r>
                                </m:e>
                              </m:acc>
                            </m:e>
                            <m:sub>
                              <m:r>
                                <a:rPr kumimoji="0" lang="en-US" altLang="zh-TW" sz="3200" b="0" i="1" u="none" strike="noStrike" kern="1200" cap="none" spc="0" normalizeH="0" baseline="0" noProof="0" smtClean="0">
                                  <a:ln>
                                    <a:noFill/>
                                  </a:ln>
                                  <a:solidFill>
                                    <a:prstClr val="black"/>
                                  </a:solidFill>
                                  <a:effectLst/>
                                  <a:uLnTx/>
                                  <a:uFillTx/>
                                  <a:latin typeface="Cambria Math" panose="02040503050406030204" pitchFamily="18" charset="0"/>
                                  <a:cs typeface="Arial" pitchFamily="34" charset="0"/>
                                </a:rPr>
                                <m:t>3</m:t>
                              </m:r>
                            </m:sub>
                          </m:sSub>
                        </m:oMath>
                      </m:oMathPara>
                    </a14:m>
                    <a:endParaRPr kumimoji="0" lang="zh-TW" altLang="en-US" sz="320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mc:Choice>
            <mc:Fallback xmlns="">
              <p:sp>
                <p:nvSpPr>
                  <p:cNvPr id="42" name="文字方塊 41">
                    <a:extLst>
                      <a:ext uri="{FF2B5EF4-FFF2-40B4-BE49-F238E27FC236}">
                        <a16:creationId xmlns:a16="http://schemas.microsoft.com/office/drawing/2014/main" id="{1124DCB2-A693-4064-A6B8-F6BC619EB156}"/>
                      </a:ext>
                    </a:extLst>
                  </p:cNvPr>
                  <p:cNvSpPr txBox="1">
                    <a:spLocks noRot="1" noChangeAspect="1" noMove="1" noResize="1" noEditPoints="1" noAdjustHandles="1" noChangeArrowheads="1" noChangeShapeType="1" noTextEdit="1"/>
                  </p:cNvSpPr>
                  <p:nvPr/>
                </p:nvSpPr>
                <p:spPr>
                  <a:xfrm>
                    <a:off x="12907342" y="5219764"/>
                    <a:ext cx="1066800" cy="598177"/>
                  </a:xfrm>
                  <a:prstGeom prst="rect">
                    <a:avLst/>
                  </a:prstGeom>
                  <a:blipFill>
                    <a:blip r:embed="rId18"/>
                    <a:stretch>
                      <a:fillRect/>
                    </a:stretch>
                  </a:blipFill>
                </p:spPr>
                <p:txBody>
                  <a:bodyPr/>
                  <a:lstStyle/>
                  <a:p>
                    <a:r>
                      <a:rPr lang="zh-TW" altLang="en-US">
                        <a:noFill/>
                      </a:rPr>
                      <a:t> </a:t>
                    </a:r>
                  </a:p>
                </p:txBody>
              </p:sp>
            </mc:Fallback>
          </mc:AlternateContent>
        </p:grpSp>
      </p:grpSp>
      <p:sp>
        <p:nvSpPr>
          <p:cNvPr id="43" name="文字方塊 42">
            <a:extLst>
              <a:ext uri="{FF2B5EF4-FFF2-40B4-BE49-F238E27FC236}">
                <a16:creationId xmlns:a16="http://schemas.microsoft.com/office/drawing/2014/main" id="{C9E58450-4B9B-4252-B49B-0C11EF591065}"/>
              </a:ext>
            </a:extLst>
          </p:cNvPr>
          <p:cNvSpPr txBox="1"/>
          <p:nvPr/>
        </p:nvSpPr>
        <p:spPr>
          <a:xfrm>
            <a:off x="13295101" y="3564839"/>
            <a:ext cx="1066800"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0.7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dirty="0">
                <a:solidFill>
                  <a:srgbClr val="FF0000"/>
                </a:solidFill>
                <a:latin typeface="Calibri" panose="020F0502020204030204" pitchFamily="34" charset="0"/>
                <a:ea typeface="新細明體" panose="02020500000000000000" pitchFamily="18" charset="-120"/>
                <a:cs typeface="Calibri" panose="020F0502020204030204" pitchFamily="34" charset="0"/>
              </a:rPr>
              <a:t>0.2</a:t>
            </a:r>
            <a:endParaRPr kumimoji="0" lang="zh-TW" altLang="en-US" sz="2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44" name="弧形 43"/>
          <p:cNvSpPr/>
          <p:nvPr/>
        </p:nvSpPr>
        <p:spPr>
          <a:xfrm rot="20581984">
            <a:off x="13546468" y="3166447"/>
            <a:ext cx="1076009" cy="398699"/>
          </a:xfrm>
          <a:prstGeom prst="arc">
            <a:avLst>
              <a:gd name="adj1" fmla="val 10566893"/>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45" name="文字方塊 44"/>
          <p:cNvSpPr txBox="1"/>
          <p:nvPr/>
        </p:nvSpPr>
        <p:spPr>
          <a:xfrm rot="20301535">
            <a:off x="12960038" y="2454627"/>
            <a:ext cx="1496737" cy="830997"/>
          </a:xfrm>
          <a:prstGeom prst="rect">
            <a:avLst/>
          </a:prstGeom>
          <a:noFill/>
        </p:spPr>
        <p:txBody>
          <a:bodyPr wrap="square" rtlCol="0">
            <a:spAutoFit/>
          </a:bodyPr>
          <a:lstStyle/>
          <a:p>
            <a:pPr algn="ctr"/>
            <a:r>
              <a:rPr lang="en-US" altLang="zh-TW" sz="2400" b="1" dirty="0" smtClean="0">
                <a:solidFill>
                  <a:srgbClr val="FF0000"/>
                </a:solidFill>
                <a:latin typeface="Arial" pitchFamily="34" charset="0"/>
                <a:cs typeface="Arial" pitchFamily="34" charset="0"/>
              </a:rPr>
              <a:t>Minimize</a:t>
            </a:r>
          </a:p>
          <a:p>
            <a:pPr algn="ctr"/>
            <a:r>
              <a:rPr lang="en-US" altLang="zh-TW" sz="2400" b="1" dirty="0" smtClean="0">
                <a:solidFill>
                  <a:srgbClr val="FF0000"/>
                </a:solidFill>
                <a:latin typeface="Arial" pitchFamily="34" charset="0"/>
                <a:cs typeface="Arial" pitchFamily="34" charset="0"/>
              </a:rPr>
              <a:t>Loss</a:t>
            </a:r>
            <a:endParaRPr lang="zh-TW" altLang="en-US" sz="2400" b="1" dirty="0" smtClean="0">
              <a:solidFill>
                <a:srgbClr val="FF0000"/>
              </a:solidFill>
              <a:latin typeface="Arial" pitchFamily="34" charset="0"/>
              <a:cs typeface="Arial" pitchFamily="34" charset="0"/>
            </a:endParaRPr>
          </a:p>
        </p:txBody>
      </p:sp>
      <p:sp>
        <p:nvSpPr>
          <p:cNvPr id="17" name="文字方塊 16">
            <a:extLst>
              <a:ext uri="{FF2B5EF4-FFF2-40B4-BE49-F238E27FC236}">
                <a16:creationId xmlns:a16="http://schemas.microsoft.com/office/drawing/2014/main" id="{16B0804C-59AD-4035-85DA-9CF3340D53D6}"/>
              </a:ext>
            </a:extLst>
          </p:cNvPr>
          <p:cNvSpPr txBox="1"/>
          <p:nvPr/>
        </p:nvSpPr>
        <p:spPr>
          <a:xfrm>
            <a:off x="12511685" y="7028717"/>
            <a:ext cx="4183425" cy="1274195"/>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Network outputs </a:t>
            </a:r>
            <a:r>
              <a:rPr kumimoji="0" lang="en-US" altLang="zh-TW" sz="256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shall be close to </a:t>
            </a:r>
            <a:r>
              <a:rPr kumimoji="0" lang="en-US" altLang="zh-TW" sz="256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target </a:t>
            </a:r>
            <a:r>
              <a:rPr kumimoji="0" lang="en-US" altLang="zh-TW" sz="2560" b="0" i="0" u="none" strike="noStrike" kern="1200" cap="none" spc="0" normalizeH="0" baseline="0" noProof="0" dirty="0" smtClean="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outputs</a:t>
            </a:r>
            <a:r>
              <a:rPr kumimoji="0" lang="en-US" altLang="zh-TW" sz="256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i.e., </a:t>
            </a:r>
            <a:r>
              <a:rPr kumimoji="0" lang="en-US" altLang="zh-TW" sz="256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Loss</a:t>
            </a:r>
            <a:r>
              <a:rPr kumimoji="0" lang="en-US" altLang="zh-TW" sz="256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shall be minimized.</a:t>
            </a:r>
          </a:p>
        </p:txBody>
      </p:sp>
      <p:grpSp>
        <p:nvGrpSpPr>
          <p:cNvPr id="19" name="群組 18"/>
          <p:cNvGrpSpPr/>
          <p:nvPr/>
        </p:nvGrpSpPr>
        <p:grpSpPr>
          <a:xfrm>
            <a:off x="3914455" y="7823337"/>
            <a:ext cx="3763664" cy="1721950"/>
            <a:chOff x="4161819" y="7392408"/>
            <a:chExt cx="3763664" cy="1721950"/>
          </a:xfrm>
        </p:grpSpPr>
        <p:sp>
          <p:nvSpPr>
            <p:cNvPr id="29" name="文字方塊 28">
              <a:extLst>
                <a:ext uri="{FF2B5EF4-FFF2-40B4-BE49-F238E27FC236}">
                  <a16:creationId xmlns:a16="http://schemas.microsoft.com/office/drawing/2014/main" id="{11182167-1C9C-4B8A-ADA7-F85431699179}"/>
                </a:ext>
              </a:extLst>
            </p:cNvPr>
            <p:cNvSpPr txBox="1"/>
            <p:nvPr/>
          </p:nvSpPr>
          <p:spPr>
            <a:xfrm>
              <a:off x="5039100" y="8628071"/>
              <a:ext cx="2612413" cy="486287"/>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560" b="0" i="1" u="none" strike="noStrike" kern="1200" cap="none" spc="0" normalizeH="0" baseline="0" noProof="0" dirty="0">
                  <a:ln>
                    <a:noFill/>
                  </a:ln>
                  <a:solidFill>
                    <a:prstClr val="black"/>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f </a:t>
              </a:r>
              <a:r>
                <a:rPr kumimoji="0" lang="en-US" altLang="zh-TW" sz="256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rPr>
                <a:t>: </a:t>
              </a:r>
              <a:r>
                <a:rPr kumimoji="0" lang="en-US" altLang="zh-TW" sz="200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rPr>
                <a:t>activation function</a:t>
              </a:r>
              <a:endParaRPr kumimoji="0" lang="zh-TW" altLang="en-US" sz="256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7F252F93-82B5-4492-8705-9397E15651FF}"/>
                    </a:ext>
                  </a:extLst>
                </p:cNvPr>
                <p:cNvSpPr txBox="1"/>
                <p:nvPr/>
              </p:nvSpPr>
              <p:spPr>
                <a:xfrm>
                  <a:off x="4161819" y="7392408"/>
                  <a:ext cx="3763664" cy="1255985"/>
                </a:xfrm>
                <a:prstGeom prst="rect">
                  <a:avLst/>
                </a:prstGeom>
                <a:no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h</m:t>
                            </m:r>
                          </m:e>
                          <m:sub>
                            <m: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𝑗</m:t>
                            </m:r>
                          </m:sub>
                        </m:sSub>
                        <m: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m:t>
                        </m:r>
                        <m: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𝑓</m:t>
                        </m:r>
                        <m:d>
                          <m:dPr>
                            <m:ctrlP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dPr>
                          <m:e>
                            <m:nary>
                              <m:naryPr>
                                <m:chr m:val="∑"/>
                                <m:supHide m:val="on"/>
                                <m:ctrlP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naryPr>
                              <m:sub>
                                <m:r>
                                  <m:rPr>
                                    <m:brk m:alnAt="7"/>
                                  </m:rP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𝑖</m:t>
                                </m:r>
                              </m:sub>
                              <m:sup/>
                              <m:e>
                                <m:sSub>
                                  <m:sSubPr>
                                    <m:ctrlP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𝑥</m:t>
                                    </m:r>
                                  </m:e>
                                  <m:sub>
                                    <m: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𝑖</m:t>
                                    </m:r>
                                  </m:sub>
                                </m:sSub>
                              </m:e>
                            </m:nary>
                            <m:sSub>
                              <m:sSubPr>
                                <m:ctrlP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ctrlPr>
                              </m:sSubPr>
                              <m:e>
                                <m: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𝑤</m:t>
                                </m:r>
                              </m:e>
                              <m:sub>
                                <m:r>
                                  <a:rPr kumimoji="0" lang="en-US" altLang="zh-TW" sz="2844" b="0" i="1" u="none" strike="noStrike" kern="1200" cap="none" spc="0" normalizeH="0" baseline="0" noProof="0">
                                    <a:ln>
                                      <a:noFill/>
                                    </a:ln>
                                    <a:solidFill>
                                      <a:prstClr val="black"/>
                                    </a:solidFill>
                                    <a:effectLst/>
                                    <a:uLnTx/>
                                    <a:uFillTx/>
                                    <a:latin typeface="Cambria Math" panose="02040503050406030204" pitchFamily="18" charset="0"/>
                                    <a:cs typeface="Arial" pitchFamily="34" charset="0"/>
                                  </a:rPr>
                                  <m:t>𝑖𝑗</m:t>
                                </m:r>
                              </m:sub>
                            </m:sSub>
                          </m:e>
                        </m:d>
                      </m:oMath>
                    </m:oMathPara>
                  </a14:m>
                  <a:endParaRPr kumimoji="0" lang="zh-TW" altLang="en-US" sz="2844"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mc:Choice>
          <mc:Fallback xmlns="">
            <p:sp>
              <p:nvSpPr>
                <p:cNvPr id="16" name="文字方塊 15">
                  <a:extLst>
                    <a:ext uri="{FF2B5EF4-FFF2-40B4-BE49-F238E27FC236}">
                      <a16:creationId xmlns:a16="http://schemas.microsoft.com/office/drawing/2014/main" id="{7F252F93-82B5-4492-8705-9397E15651FF}"/>
                    </a:ext>
                  </a:extLst>
                </p:cNvPr>
                <p:cNvSpPr txBox="1">
                  <a:spLocks noRot="1" noChangeAspect="1" noMove="1" noResize="1" noEditPoints="1" noAdjustHandles="1" noChangeArrowheads="1" noChangeShapeType="1" noTextEdit="1"/>
                </p:cNvSpPr>
                <p:nvPr/>
              </p:nvSpPr>
              <p:spPr>
                <a:xfrm>
                  <a:off x="4161819" y="7392408"/>
                  <a:ext cx="3763664" cy="1255985"/>
                </a:xfrm>
                <a:prstGeom prst="rect">
                  <a:avLst/>
                </a:prstGeom>
                <a:blipFill>
                  <a:blip r:embed="rId19"/>
                  <a:stretch>
                    <a:fillRect/>
                  </a:stretch>
                </a:blipFill>
              </p:spPr>
              <p:txBody>
                <a:bodyPr/>
                <a:lstStyle/>
                <a:p>
                  <a:r>
                    <a:rPr lang="zh-TW" altLang="en-US">
                      <a:noFill/>
                    </a:rPr>
                    <a:t> </a:t>
                  </a:r>
                </a:p>
              </p:txBody>
            </p:sp>
          </mc:Fallback>
        </mc:AlternateContent>
      </p:grpSp>
      <p:sp>
        <p:nvSpPr>
          <p:cNvPr id="50" name="文字方塊 49">
            <a:extLst>
              <a:ext uri="{FF2B5EF4-FFF2-40B4-BE49-F238E27FC236}">
                <a16:creationId xmlns:a16="http://schemas.microsoft.com/office/drawing/2014/main" id="{4D33B210-8D7E-4F5D-820E-0A0DED3EDF2E}"/>
              </a:ext>
            </a:extLst>
          </p:cNvPr>
          <p:cNvSpPr txBox="1"/>
          <p:nvPr/>
        </p:nvSpPr>
        <p:spPr>
          <a:xfrm>
            <a:off x="800850" y="7232079"/>
            <a:ext cx="2385863" cy="2062103"/>
          </a:xfrm>
          <a:prstGeom prst="rect">
            <a:avLst/>
          </a:prstGeom>
          <a:solidFill>
            <a:srgbClr val="FFFF00"/>
          </a:solidFill>
        </p:spPr>
        <p:txBody>
          <a:bodyPr wrap="square" rtlCol="0">
            <a:spAutoFit/>
          </a:bodyPr>
          <a:lstStyle/>
          <a:p>
            <a:r>
              <a:rPr lang="zh-TW" altLang="en-US" sz="2560" b="1" dirty="0">
                <a:latin typeface="微軟正黑體" panose="020B0604030504040204" pitchFamily="34" charset="-120"/>
                <a:ea typeface="微軟正黑體" panose="020B0604030504040204" pitchFamily="34" charset="-120"/>
              </a:rPr>
              <a:t>機器學習要項：</a:t>
            </a:r>
            <a:endParaRPr lang="en-US" altLang="zh-TW" sz="2560" b="1" dirty="0">
              <a:latin typeface="微軟正黑體" panose="020B0604030504040204" pitchFamily="34" charset="-120"/>
              <a:ea typeface="微軟正黑體" panose="020B0604030504040204" pitchFamily="34" charset="-120"/>
            </a:endParaRPr>
          </a:p>
          <a:p>
            <a:pPr marL="379301" indent="-379301">
              <a:buAutoNum type="arabicPeriod"/>
            </a:pPr>
            <a:r>
              <a:rPr lang="zh-TW" altLang="en-US" sz="2560" dirty="0">
                <a:latin typeface="微軟正黑體" panose="020B0604030504040204" pitchFamily="34" charset="-120"/>
                <a:ea typeface="微軟正黑體" panose="020B0604030504040204" pitchFamily="34" charset="-120"/>
              </a:rPr>
              <a:t>資料集</a:t>
            </a:r>
            <a:endParaRPr lang="en-US" altLang="zh-TW" sz="2560" dirty="0">
              <a:latin typeface="微軟正黑體" panose="020B0604030504040204" pitchFamily="34" charset="-120"/>
              <a:ea typeface="微軟正黑體" panose="020B0604030504040204" pitchFamily="34" charset="-120"/>
            </a:endParaRPr>
          </a:p>
          <a:p>
            <a:pPr marL="379301" indent="-379301">
              <a:buAutoNum type="arabicPeriod"/>
            </a:pPr>
            <a:r>
              <a:rPr lang="zh-TW" altLang="en-US" sz="2560" dirty="0">
                <a:latin typeface="微軟正黑體" panose="020B0604030504040204" pitchFamily="34" charset="-120"/>
                <a:ea typeface="微軟正黑體" panose="020B0604030504040204" pitchFamily="34" charset="-120"/>
              </a:rPr>
              <a:t>模型</a:t>
            </a:r>
            <a:endParaRPr lang="en-US" altLang="zh-TW" sz="2560" dirty="0">
              <a:latin typeface="微軟正黑體" panose="020B0604030504040204" pitchFamily="34" charset="-120"/>
              <a:ea typeface="微軟正黑體" panose="020B0604030504040204" pitchFamily="34" charset="-120"/>
            </a:endParaRPr>
          </a:p>
          <a:p>
            <a:pPr marL="379301" indent="-379301">
              <a:buAutoNum type="arabicPeriod"/>
            </a:pPr>
            <a:r>
              <a:rPr lang="zh-TW" altLang="en-US" sz="2560" dirty="0">
                <a:latin typeface="微軟正黑體" panose="020B0604030504040204" pitchFamily="34" charset="-120"/>
                <a:ea typeface="微軟正黑體" panose="020B0604030504040204" pitchFamily="34" charset="-120"/>
              </a:rPr>
              <a:t>損失函式</a:t>
            </a:r>
            <a:endParaRPr lang="en-US" altLang="zh-TW" sz="2560" dirty="0">
              <a:latin typeface="微軟正黑體" panose="020B0604030504040204" pitchFamily="34" charset="-120"/>
              <a:ea typeface="微軟正黑體" panose="020B0604030504040204" pitchFamily="34" charset="-120"/>
            </a:endParaRPr>
          </a:p>
          <a:p>
            <a:pPr marL="379301" indent="-379301">
              <a:buAutoNum type="arabicPeriod"/>
            </a:pPr>
            <a:r>
              <a:rPr lang="zh-TW" altLang="en-US" sz="2560" b="1" dirty="0">
                <a:solidFill>
                  <a:srgbClr val="FF0000"/>
                </a:solidFill>
                <a:latin typeface="微軟正黑體" panose="020B0604030504040204" pitchFamily="34" charset="-120"/>
                <a:ea typeface="微軟正黑體" panose="020B0604030504040204" pitchFamily="34" charset="-120"/>
              </a:rPr>
              <a:t>優化器</a:t>
            </a:r>
          </a:p>
        </p:txBody>
      </p:sp>
      <p:grpSp>
        <p:nvGrpSpPr>
          <p:cNvPr id="39" name="群組 38"/>
          <p:cNvGrpSpPr/>
          <p:nvPr/>
        </p:nvGrpSpPr>
        <p:grpSpPr>
          <a:xfrm>
            <a:off x="10432435" y="583704"/>
            <a:ext cx="3667866" cy="1543524"/>
            <a:chOff x="10432435" y="583704"/>
            <a:chExt cx="3667866" cy="1543524"/>
          </a:xfrm>
        </p:grpSpPr>
        <p:sp>
          <p:nvSpPr>
            <p:cNvPr id="14" name="文字方塊 13">
              <a:extLst>
                <a:ext uri="{FF2B5EF4-FFF2-40B4-BE49-F238E27FC236}">
                  <a16:creationId xmlns:a16="http://schemas.microsoft.com/office/drawing/2014/main" id="{9A91DC43-C859-4999-B8F8-7AC4D6BC1792}"/>
                </a:ext>
              </a:extLst>
            </p:cNvPr>
            <p:cNvSpPr txBox="1"/>
            <p:nvPr/>
          </p:nvSpPr>
          <p:spPr>
            <a:xfrm>
              <a:off x="10711106" y="583704"/>
              <a:ext cx="3389195" cy="1015663"/>
            </a:xfrm>
            <a:prstGeom prst="rect">
              <a:avLst/>
            </a:prstGeom>
            <a:solidFill>
              <a:srgbClr val="FFFF05"/>
            </a:solidFill>
          </p:spPr>
          <p:txBody>
            <a:bodyPr wrap="square" rtlCol="0">
              <a:spAutoFit/>
            </a:bodyPr>
            <a:lstStyle/>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rPr>
                <a:t>Learning/Training:</a:t>
              </a:r>
            </a:p>
            <a:p>
              <a:pPr marL="0" marR="0" lvl="0" indent="0" algn="l" defTabSz="130046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FF0000"/>
                  </a:solidFill>
                  <a:effectLst/>
                  <a:uLnTx/>
                  <a:uFillTx/>
                  <a:latin typeface="Arial" pitchFamily="34" charset="0"/>
                  <a:ea typeface="新細明體" panose="02020500000000000000" pitchFamily="18" charset="-120"/>
                  <a:cs typeface="Arial" pitchFamily="34" charset="0"/>
                </a:rPr>
                <a:t>Stochastic Gradient Decent </a:t>
              </a:r>
              <a:r>
                <a:rPr kumimoji="0" lang="en-US" altLang="zh-TW" sz="200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rPr>
                <a:t>to adjust the weights</a:t>
              </a:r>
              <a:endParaRPr kumimoji="0" lang="zh-TW" altLang="en-US" sz="2000" b="0" i="0" u="none" strike="noStrike" kern="1200" cap="none" spc="0" normalizeH="0" baseline="0" noProof="0" dirty="0">
                <a:ln>
                  <a:noFill/>
                </a:ln>
                <a:solidFill>
                  <a:prstClr val="black"/>
                </a:solidFill>
                <a:effectLst/>
                <a:uLnTx/>
                <a:uFillTx/>
                <a:latin typeface="Arial" pitchFamily="34" charset="0"/>
                <a:ea typeface="新細明體" panose="02020500000000000000" pitchFamily="18" charset="-120"/>
                <a:cs typeface="Arial" pitchFamily="34" charset="0"/>
              </a:endParaRPr>
            </a:p>
          </p:txBody>
        </p:sp>
        <p:sp>
          <p:nvSpPr>
            <p:cNvPr id="28" name="向右箭號 27"/>
            <p:cNvSpPr/>
            <p:nvPr/>
          </p:nvSpPr>
          <p:spPr>
            <a:xfrm rot="7910624">
              <a:off x="10360435" y="1659228"/>
              <a:ext cx="540000" cy="396000"/>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grpSp>
    </p:spTree>
    <p:extLst>
      <p:ext uri="{BB962C8B-B14F-4D97-AF65-F5344CB8AC3E}">
        <p14:creationId xmlns:p14="http://schemas.microsoft.com/office/powerpoint/2010/main" val="242862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3DEBB0-9F85-4002-9EA9-4C9B6B1E972C}"/>
              </a:ext>
            </a:extLst>
          </p:cNvPr>
          <p:cNvSpPr>
            <a:spLocks noGrp="1"/>
          </p:cNvSpPr>
          <p:nvPr>
            <p:ph type="title"/>
          </p:nvPr>
        </p:nvSpPr>
        <p:spPr>
          <a:xfrm>
            <a:off x="1192212" y="228600"/>
            <a:ext cx="14955837" cy="1295400"/>
          </a:xfrm>
        </p:spPr>
        <p:txBody>
          <a:bodyPr>
            <a:normAutofit/>
          </a:bodyPr>
          <a:lstStyle/>
          <a:p>
            <a:pPr algn="ctr"/>
            <a:r>
              <a:rPr lang="en-US" altLang="zh-TW" sz="6000" b="1" dirty="0">
                <a:latin typeface="Corbel" panose="020B0503020204020204" pitchFamily="34" charset="0"/>
              </a:rPr>
              <a:t>Training of the Network</a:t>
            </a:r>
            <a:endParaRPr lang="zh-TW" altLang="en-US" sz="6000" b="1" dirty="0">
              <a:latin typeface="Corbel" panose="020B0503020204020204" pitchFamily="34" charset="0"/>
            </a:endParaRPr>
          </a:p>
        </p:txBody>
      </p:sp>
      <p:sp>
        <p:nvSpPr>
          <p:cNvPr id="4" name="內容版面配置區 3">
            <a:extLst>
              <a:ext uri="{FF2B5EF4-FFF2-40B4-BE49-F238E27FC236}">
                <a16:creationId xmlns:a16="http://schemas.microsoft.com/office/drawing/2014/main" id="{6C2F1726-7B9A-458E-A506-E6E39D5D0B58}"/>
              </a:ext>
            </a:extLst>
          </p:cNvPr>
          <p:cNvSpPr>
            <a:spLocks noGrp="1"/>
          </p:cNvSpPr>
          <p:nvPr>
            <p:ph idx="1"/>
          </p:nvPr>
        </p:nvSpPr>
        <p:spPr>
          <a:xfrm>
            <a:off x="707230" y="1524000"/>
            <a:ext cx="15925800" cy="3352800"/>
          </a:xfrm>
        </p:spPr>
        <p:txBody>
          <a:bodyPr>
            <a:normAutofit/>
          </a:bodyPr>
          <a:lstStyle/>
          <a:p>
            <a:pPr>
              <a:buFont typeface="Arial" panose="020B0604020202020204" pitchFamily="34" charset="0"/>
              <a:buChar char="•"/>
            </a:pPr>
            <a:r>
              <a:rPr lang="en-US" altLang="zh-TW" sz="3200" dirty="0">
                <a:solidFill>
                  <a:srgbClr val="FF0000"/>
                </a:solidFill>
              </a:rPr>
              <a:t>Dropout</a:t>
            </a:r>
            <a:r>
              <a:rPr lang="en-US" altLang="zh-TW" sz="3200" dirty="0"/>
              <a:t> is a regularization technique used to </a:t>
            </a:r>
            <a:r>
              <a:rPr lang="en-US" altLang="zh-TW" sz="3200" dirty="0">
                <a:solidFill>
                  <a:srgbClr val="FF0000"/>
                </a:solidFill>
              </a:rPr>
              <a:t>minimize overfitting</a:t>
            </a:r>
            <a:r>
              <a:rPr lang="en-US" altLang="zh-TW" sz="3200" dirty="0"/>
              <a:t>. Based on affine transformations, several units are randomly dropped from the network.</a:t>
            </a:r>
            <a:endParaRPr lang="en-US" altLang="zh-TW" sz="4000" dirty="0"/>
          </a:p>
          <a:p>
            <a:pPr>
              <a:buFont typeface="Arial" panose="020B0604020202020204" pitchFamily="34" charset="0"/>
              <a:buChar char="•"/>
            </a:pPr>
            <a:r>
              <a:rPr lang="en-US" altLang="zh-TW" sz="3200" dirty="0"/>
              <a:t>A </a:t>
            </a:r>
            <a:r>
              <a:rPr lang="en-US" altLang="zh-TW" sz="3200" dirty="0">
                <a:solidFill>
                  <a:srgbClr val="FF0000"/>
                </a:solidFill>
              </a:rPr>
              <a:t>large</a:t>
            </a:r>
            <a:r>
              <a:rPr lang="en-US" altLang="zh-TW" sz="3200" dirty="0"/>
              <a:t> mini batch size </a:t>
            </a:r>
            <a:r>
              <a:rPr lang="en-US" altLang="zh-TW" sz="3200" dirty="0">
                <a:solidFill>
                  <a:srgbClr val="FF0000"/>
                </a:solidFill>
              </a:rPr>
              <a:t>takes too long </a:t>
            </a:r>
            <a:r>
              <a:rPr lang="en-US" altLang="zh-TW" sz="3200" dirty="0"/>
              <a:t>per iteration and a </a:t>
            </a:r>
            <a:r>
              <a:rPr lang="en-US" altLang="zh-TW" sz="3200" dirty="0">
                <a:solidFill>
                  <a:srgbClr val="FF0000"/>
                </a:solidFill>
              </a:rPr>
              <a:t>small</a:t>
            </a:r>
            <a:r>
              <a:rPr lang="en-US" altLang="zh-TW" sz="3200" dirty="0"/>
              <a:t> batch size does </a:t>
            </a:r>
            <a:r>
              <a:rPr lang="en-US" altLang="zh-TW" sz="3200" dirty="0">
                <a:solidFill>
                  <a:srgbClr val="FF0000"/>
                </a:solidFill>
              </a:rPr>
              <a:t>not reach </a:t>
            </a:r>
            <a:r>
              <a:rPr lang="en-US" altLang="zh-TW" sz="3200" dirty="0"/>
              <a:t>the local minima. </a:t>
            </a:r>
          </a:p>
          <a:p>
            <a:pPr>
              <a:buFont typeface="Arial" panose="020B0604020202020204" pitchFamily="34" charset="0"/>
              <a:buChar char="•"/>
            </a:pPr>
            <a:r>
              <a:rPr lang="en-US" altLang="zh-TW" sz="3200" dirty="0"/>
              <a:t>The cost function on the </a:t>
            </a:r>
            <a:r>
              <a:rPr lang="en-US" altLang="zh-TW" sz="3200" dirty="0">
                <a:solidFill>
                  <a:srgbClr val="FF0000"/>
                </a:solidFill>
              </a:rPr>
              <a:t>mini batch </a:t>
            </a:r>
            <a:r>
              <a:rPr lang="en-US" altLang="zh-TW" sz="3200" dirty="0"/>
              <a:t>trends downward but does </a:t>
            </a:r>
            <a:r>
              <a:rPr lang="en-US" altLang="zh-TW" sz="3200" dirty="0">
                <a:solidFill>
                  <a:srgbClr val="FF0000"/>
                </a:solidFill>
              </a:rPr>
              <a:t>not always decrease</a:t>
            </a:r>
            <a:r>
              <a:rPr lang="en-US" altLang="zh-TW" sz="3200" dirty="0"/>
              <a:t>, unlike the batch gradient descent</a:t>
            </a:r>
            <a:r>
              <a:rPr lang="en-US" altLang="zh-TW" sz="3200" dirty="0" smtClean="0"/>
              <a:t>.</a:t>
            </a:r>
            <a:endParaRPr lang="en-US" altLang="zh-TW" sz="3200" dirty="0"/>
          </a:p>
        </p:txBody>
      </p:sp>
      <p:sp>
        <p:nvSpPr>
          <p:cNvPr id="2" name="投影片編號版面配置區 1">
            <a:extLst>
              <a:ext uri="{FF2B5EF4-FFF2-40B4-BE49-F238E27FC236}">
                <a16:creationId xmlns:a16="http://schemas.microsoft.com/office/drawing/2014/main" id="{4ECADEBF-E384-4B80-A3C0-86359AA6731B}"/>
              </a:ext>
            </a:extLst>
          </p:cNvPr>
          <p:cNvSpPr>
            <a:spLocks noGrp="1"/>
          </p:cNvSpPr>
          <p:nvPr>
            <p:ph type="sldNum" sz="quarter" idx="12"/>
          </p:nvPr>
        </p:nvSpPr>
        <p:spPr>
          <a:xfrm>
            <a:off x="16442531" y="9296400"/>
            <a:ext cx="767556" cy="37147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42DE7E-53B6-4CFB-8C6D-116D05998A33}" type="slidenum">
              <a:rPr kumimoji="0" lang="zh-TW" altLang="en-US" sz="24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內容版面配置區 3">
            <a:extLst>
              <a:ext uri="{FF2B5EF4-FFF2-40B4-BE49-F238E27FC236}">
                <a16:creationId xmlns:a16="http://schemas.microsoft.com/office/drawing/2014/main" id="{6C2F1726-7B9A-458E-A506-E6E39D5D0B58}"/>
              </a:ext>
            </a:extLst>
          </p:cNvPr>
          <p:cNvSpPr txBox="1">
            <a:spLocks/>
          </p:cNvSpPr>
          <p:nvPr/>
        </p:nvSpPr>
        <p:spPr>
          <a:xfrm>
            <a:off x="707230" y="4876800"/>
            <a:ext cx="11087101" cy="2676525"/>
          </a:xfrm>
          <a:prstGeom prst="rect">
            <a:avLst/>
          </a:prstGeom>
        </p:spPr>
        <p:txBody>
          <a:bodyPr vert="horz" lIns="91440" tIns="45720" rIns="91440" bIns="45720" rtlCol="0">
            <a:normAutofit/>
          </a:bodyPr>
          <a:lstStyle>
            <a:lvl1pPr marL="457200" indent="-457200" algn="l" defTabSz="914400" rtl="0" eaLnBrk="1" latinLnBrk="0" hangingPunct="1">
              <a:lnSpc>
                <a:spcPct val="100000"/>
              </a:lnSpc>
              <a:spcBef>
                <a:spcPts val="1200"/>
              </a:spcBef>
              <a:buFont typeface="Wingdings" panose="05000000000000000000" pitchFamily="2" charset="2"/>
              <a:buChar char="l"/>
              <a:defRPr sz="2800" kern="1200" baseline="0">
                <a:solidFill>
                  <a:schemeClr val="tx1"/>
                </a:solidFill>
                <a:latin typeface="Calibri" panose="020F0502020204030204" pitchFamily="34" charset="0"/>
                <a:ea typeface="+mn-ea"/>
                <a:cs typeface="+mn-cs"/>
              </a:defRPr>
            </a:lvl1pPr>
            <a:lvl2pPr marL="800100" indent="-342900" algn="l" defTabSz="914400" rtl="0" eaLnBrk="1" latinLnBrk="0" hangingPunct="1">
              <a:lnSpc>
                <a:spcPct val="100000"/>
              </a:lnSpc>
              <a:spcBef>
                <a:spcPts val="1200"/>
              </a:spcBef>
              <a:buFont typeface="Symbol" panose="05050102010706020507" pitchFamily="18" charset="2"/>
              <a:buChar char="-"/>
              <a:defRPr sz="2400" kern="1200" baseline="0">
                <a:solidFill>
                  <a:schemeClr val="tx1"/>
                </a:solidFill>
                <a:latin typeface="Calibri" panose="020F0502020204030204" pitchFamily="34" charset="0"/>
                <a:ea typeface="+mn-ea"/>
                <a:cs typeface="+mn-cs"/>
              </a:defRPr>
            </a:lvl2pPr>
            <a:lvl3pPr marL="1257300" indent="-342900" algn="l" defTabSz="914400" rtl="0" eaLnBrk="1" latinLnBrk="0" hangingPunct="1">
              <a:lnSpc>
                <a:spcPct val="100000"/>
              </a:lnSpc>
              <a:spcBef>
                <a:spcPts val="1200"/>
              </a:spcBef>
              <a:buFont typeface="Wingdings" panose="05000000000000000000" pitchFamily="2" charset="2"/>
              <a:buChar char="Ø"/>
              <a:defRPr sz="2000" kern="1200" baseline="0">
                <a:solidFill>
                  <a:schemeClr val="tx1"/>
                </a:solidFill>
                <a:latin typeface="Calibri" panose="020F0502020204030204" pitchFamily="34" charset="0"/>
                <a:ea typeface="+mn-ea"/>
                <a:cs typeface="+mn-cs"/>
              </a:defRPr>
            </a:lvl3pPr>
            <a:lvl4pPr marL="1657350" indent="-285750" algn="l" defTabSz="9144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altLang="zh-TW" sz="3200" dirty="0" smtClean="0"/>
              <a:t>Adam, also referred to as </a:t>
            </a:r>
            <a:r>
              <a:rPr lang="en-US" altLang="zh-TW" sz="3200" dirty="0" smtClean="0">
                <a:solidFill>
                  <a:srgbClr val="FF0000"/>
                </a:solidFill>
              </a:rPr>
              <a:t>adaptive moments </a:t>
            </a:r>
          </a:p>
          <a:p>
            <a:pPr marL="981075" lvl="1" indent="-523875">
              <a:spcBef>
                <a:spcPts val="600"/>
              </a:spcBef>
              <a:buFont typeface="Wingdings" panose="05000000000000000000" pitchFamily="2" charset="2"/>
              <a:buChar char="Ø"/>
            </a:pPr>
            <a:r>
              <a:rPr lang="en-US" altLang="zh-TW" sz="2800" dirty="0" smtClean="0"/>
              <a:t>a learning rate optimization technique that is an enhancement of the combination of </a:t>
            </a:r>
            <a:r>
              <a:rPr lang="en-US" altLang="zh-TW" sz="2800" dirty="0" err="1" smtClean="0">
                <a:solidFill>
                  <a:srgbClr val="FF0000"/>
                </a:solidFill>
              </a:rPr>
              <a:t>RMSProp</a:t>
            </a:r>
            <a:r>
              <a:rPr lang="en-US" altLang="zh-TW" sz="2800" dirty="0" smtClean="0"/>
              <a:t> and </a:t>
            </a:r>
            <a:r>
              <a:rPr lang="en-US" altLang="zh-TW" sz="2800" dirty="0" smtClean="0">
                <a:solidFill>
                  <a:srgbClr val="FF0000"/>
                </a:solidFill>
              </a:rPr>
              <a:t>moments</a:t>
            </a:r>
            <a:r>
              <a:rPr lang="en-US" altLang="zh-TW" sz="2800" dirty="0" smtClean="0"/>
              <a:t> technique. </a:t>
            </a:r>
          </a:p>
          <a:p>
            <a:pPr marL="981075" lvl="1" indent="-523875">
              <a:spcBef>
                <a:spcPts val="600"/>
              </a:spcBef>
              <a:buFont typeface="Wingdings" panose="05000000000000000000" pitchFamily="2" charset="2"/>
              <a:buChar char="Ø"/>
            </a:pPr>
            <a:r>
              <a:rPr lang="en-US" altLang="zh-TW" sz="2800" dirty="0" smtClean="0"/>
              <a:t>The rationale for selecting Adam as the learning algorithm is that it requires </a:t>
            </a:r>
            <a:r>
              <a:rPr lang="en-US" altLang="zh-TW" sz="2800" dirty="0" smtClean="0">
                <a:solidFill>
                  <a:srgbClr val="FF0000"/>
                </a:solidFill>
              </a:rPr>
              <a:t>less memory </a:t>
            </a:r>
            <a:r>
              <a:rPr lang="en-US" altLang="zh-TW" sz="2800" dirty="0" smtClean="0"/>
              <a:t>and is best suited for </a:t>
            </a:r>
            <a:r>
              <a:rPr lang="en-US" altLang="zh-TW" sz="2800" dirty="0" smtClean="0">
                <a:solidFill>
                  <a:srgbClr val="FF0000"/>
                </a:solidFill>
              </a:rPr>
              <a:t>sparse parameters</a:t>
            </a:r>
            <a:r>
              <a:rPr lang="en-US" altLang="zh-TW" sz="2800" dirty="0" smtClean="0"/>
              <a:t>.</a:t>
            </a:r>
            <a:endParaRPr lang="zh-TW" altLang="en-US" sz="2800" dirty="0"/>
          </a:p>
        </p:txBody>
      </p:sp>
      <p:pic>
        <p:nvPicPr>
          <p:cNvPr id="12" name="圖片 11"/>
          <p:cNvPicPr>
            <a:picLocks noChangeAspect="1"/>
          </p:cNvPicPr>
          <p:nvPr/>
        </p:nvPicPr>
        <p:blipFill>
          <a:blip r:embed="rId2"/>
          <a:stretch>
            <a:fillRect/>
          </a:stretch>
        </p:blipFill>
        <p:spPr>
          <a:xfrm>
            <a:off x="11784256" y="5320346"/>
            <a:ext cx="5042053" cy="3976054"/>
          </a:xfrm>
          <a:prstGeom prst="rect">
            <a:avLst/>
          </a:prstGeom>
        </p:spPr>
      </p:pic>
      <p:grpSp>
        <p:nvGrpSpPr>
          <p:cNvPr id="13" name="群組 12"/>
          <p:cNvGrpSpPr/>
          <p:nvPr/>
        </p:nvGrpSpPr>
        <p:grpSpPr>
          <a:xfrm>
            <a:off x="7527131" y="7432384"/>
            <a:ext cx="3203259" cy="2208116"/>
            <a:chOff x="3793331" y="5307628"/>
            <a:chExt cx="4419601" cy="3715147"/>
          </a:xfrm>
        </p:grpSpPr>
        <p:grpSp>
          <p:nvGrpSpPr>
            <p:cNvPr id="14" name="群組 13">
              <a:extLst>
                <a:ext uri="{FF2B5EF4-FFF2-40B4-BE49-F238E27FC236}">
                  <a16:creationId xmlns:a16="http://schemas.microsoft.com/office/drawing/2014/main" id="{21508572-EBD5-42A5-BBC4-07EA777C012A}"/>
                </a:ext>
              </a:extLst>
            </p:cNvPr>
            <p:cNvGrpSpPr/>
            <p:nvPr/>
          </p:nvGrpSpPr>
          <p:grpSpPr>
            <a:xfrm>
              <a:off x="3793331" y="5307628"/>
              <a:ext cx="4419601" cy="3715147"/>
              <a:chOff x="3640931" y="5307628"/>
              <a:chExt cx="4419601" cy="3715147"/>
            </a:xfrm>
          </p:grpSpPr>
          <p:pic>
            <p:nvPicPr>
              <p:cNvPr id="16" name="圖片 15">
                <a:extLst>
                  <a:ext uri="{FF2B5EF4-FFF2-40B4-BE49-F238E27FC236}">
                    <a16:creationId xmlns:a16="http://schemas.microsoft.com/office/drawing/2014/main" id="{6179035F-E0FC-40D4-9C95-5E71A5C093F5}"/>
                  </a:ext>
                </a:extLst>
              </p:cNvPr>
              <p:cNvPicPr>
                <a:picLocks noChangeAspect="1"/>
              </p:cNvPicPr>
              <p:nvPr/>
            </p:nvPicPr>
            <p:blipFill>
              <a:blip r:embed="rId3"/>
              <a:stretch>
                <a:fillRect/>
              </a:stretch>
            </p:blipFill>
            <p:spPr>
              <a:xfrm>
                <a:off x="3640931" y="5307628"/>
                <a:ext cx="4419600" cy="3715147"/>
              </a:xfrm>
              <a:prstGeom prst="rect">
                <a:avLst/>
              </a:prstGeom>
            </p:spPr>
          </p:pic>
          <p:sp>
            <p:nvSpPr>
              <p:cNvPr id="17" name="矩形 16">
                <a:extLst>
                  <a:ext uri="{FF2B5EF4-FFF2-40B4-BE49-F238E27FC236}">
                    <a16:creationId xmlns:a16="http://schemas.microsoft.com/office/drawing/2014/main" id="{56B115B7-8F58-4A62-B7CE-1D0CDCA98BB7}"/>
                  </a:ext>
                </a:extLst>
              </p:cNvPr>
              <p:cNvSpPr/>
              <p:nvPr/>
            </p:nvSpPr>
            <p:spPr>
              <a:xfrm>
                <a:off x="4482040" y="7725842"/>
                <a:ext cx="567784" cy="461665"/>
              </a:xfrm>
              <a:prstGeom prst="rect">
                <a:avLst/>
              </a:prstGeom>
            </p:spPr>
            <p:txBody>
              <a:bodyPr wrap="none">
                <a:spAutoFit/>
              </a:bodyPr>
              <a:lstStyle/>
              <a:p>
                <a:r>
                  <a:rPr lang="en-US" altLang="zh-TW" sz="2400">
                    <a:solidFill>
                      <a:srgbClr val="FF0000"/>
                    </a:solidFill>
                    <a:latin typeface="Calibri" panose="020F0502020204030204" pitchFamily="34" charset="0"/>
                    <a:cs typeface="Calibri" panose="020F0502020204030204" pitchFamily="34" charset="0"/>
                  </a:rPr>
                  <a:t>GD</a:t>
                </a:r>
                <a:endParaRPr lang="zh-TW" altLang="en-US"/>
              </a:p>
            </p:txBody>
          </p:sp>
          <p:sp>
            <p:nvSpPr>
              <p:cNvPr id="18" name="矩形 17">
                <a:extLst>
                  <a:ext uri="{FF2B5EF4-FFF2-40B4-BE49-F238E27FC236}">
                    <a16:creationId xmlns:a16="http://schemas.microsoft.com/office/drawing/2014/main" id="{3D8EDBCB-0CD2-4FF1-93DE-9ADA81FCCFC5}"/>
                  </a:ext>
                </a:extLst>
              </p:cNvPr>
              <p:cNvSpPr/>
              <p:nvPr/>
            </p:nvSpPr>
            <p:spPr>
              <a:xfrm>
                <a:off x="5698331" y="6136116"/>
                <a:ext cx="2362201" cy="644669"/>
              </a:xfrm>
              <a:prstGeom prst="rect">
                <a:avLst/>
              </a:prstGeom>
            </p:spPr>
            <p:txBody>
              <a:bodyPr wrap="square">
                <a:spAutoFit/>
              </a:bodyPr>
              <a:lstStyle/>
              <a:p>
                <a:r>
                  <a:rPr lang="en-US" altLang="zh-TW" dirty="0">
                    <a:latin typeface="Calibri" panose="020F0502020204030204" pitchFamily="34" charset="0"/>
                    <a:cs typeface="Calibri" panose="020F0502020204030204" pitchFamily="34" charset="0"/>
                  </a:rPr>
                  <a:t>Min-Batch/SGD</a:t>
                </a:r>
                <a:endParaRPr lang="zh-TW" altLang="en-US" sz="1400" dirty="0"/>
              </a:p>
            </p:txBody>
          </p:sp>
        </p:grpSp>
        <p:sp>
          <p:nvSpPr>
            <p:cNvPr id="15" name="文字方塊 14"/>
            <p:cNvSpPr txBox="1"/>
            <p:nvPr/>
          </p:nvSpPr>
          <p:spPr>
            <a:xfrm>
              <a:off x="5202224" y="7811125"/>
              <a:ext cx="2024740" cy="621400"/>
            </a:xfrm>
            <a:prstGeom prst="rect">
              <a:avLst/>
            </a:prstGeom>
            <a:noFill/>
          </p:spPr>
          <p:txBody>
            <a:bodyPr wrap="square" rtlCol="0">
              <a:spAutoFit/>
            </a:bodyPr>
            <a:lstStyle/>
            <a:p>
              <a:r>
                <a:rPr lang="en-US" altLang="zh-TW" b="1" i="1" dirty="0">
                  <a:latin typeface="Arial" pitchFamily="34" charset="0"/>
                  <a:cs typeface="Arial" pitchFamily="34" charset="0"/>
                </a:rPr>
                <a:t>m</a:t>
              </a:r>
              <a:r>
                <a:rPr lang="en-US" altLang="zh-TW" b="1" dirty="0">
                  <a:latin typeface="Arial" pitchFamily="34" charset="0"/>
                  <a:cs typeface="Arial" pitchFamily="34" charset="0"/>
                </a:rPr>
                <a:t> = </a:t>
              </a:r>
              <a:r>
                <a:rPr lang="en-US" altLang="zh-TW" b="1" i="1" dirty="0">
                  <a:latin typeface="Arial" pitchFamily="34" charset="0"/>
                  <a:cs typeface="Arial" pitchFamily="34" charset="0"/>
                </a:rPr>
                <a:t>N</a:t>
              </a:r>
              <a:endParaRPr lang="zh-TW" altLang="en-US" b="1" i="1" dirty="0">
                <a:latin typeface="Arial" pitchFamily="34" charset="0"/>
                <a:cs typeface="Arial" pitchFamily="34" charset="0"/>
              </a:endParaRPr>
            </a:p>
          </p:txBody>
        </p:sp>
      </p:grpSp>
    </p:spTree>
    <p:extLst>
      <p:ext uri="{BB962C8B-B14F-4D97-AF65-F5344CB8AC3E}">
        <p14:creationId xmlns:p14="http://schemas.microsoft.com/office/powerpoint/2010/main" val="3982599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en-US" altLang="zh-TW" sz="4800" b="1" dirty="0" smtClean="0">
                <a:solidFill>
                  <a:srgbClr val="FF0000"/>
                </a:solidFill>
                <a:latin typeface="Calibri" panose="020F0502020204030204" pitchFamily="34" charset="0"/>
                <a:cs typeface="Calibri" panose="020F0502020204030204" pitchFamily="34" charset="0"/>
              </a:rPr>
              <a:t>Exponentially Weighted Moving Average</a:t>
            </a:r>
            <a:endParaRPr lang="zh-TW" altLang="en-US" sz="4800" b="1"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1431131" y="1524000"/>
                <a:ext cx="14716919" cy="80531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zh-TW" altLang="en-US" sz="4300" i="1" smtClean="0">
                          <a:latin typeface="Cambria Math" panose="02040503050406030204" pitchFamily="18" charset="0"/>
                        </a:rPr>
                        <m:t>𝜃</m:t>
                      </m:r>
                      <m:r>
                        <a:rPr lang="zh-TW" altLang="en-US" sz="4300" i="1" smtClean="0">
                          <a:latin typeface="Cambria Math" panose="02040503050406030204" pitchFamily="18" charset="0"/>
                        </a:rPr>
                        <m:t>←</m:t>
                      </m:r>
                      <m:r>
                        <a:rPr lang="zh-TW" altLang="en-US" sz="4300" i="1" smtClean="0">
                          <a:latin typeface="Cambria Math" panose="02040503050406030204" pitchFamily="18" charset="0"/>
                        </a:rPr>
                        <m:t>𝛼𝜃</m:t>
                      </m:r>
                      <m:r>
                        <a:rPr lang="en-US" altLang="zh-TW" sz="4300" b="0" i="1" smtClean="0">
                          <a:latin typeface="Cambria Math" panose="02040503050406030204" pitchFamily="18" charset="0"/>
                        </a:rPr>
                        <m:t>+</m:t>
                      </m:r>
                      <m:d>
                        <m:dPr>
                          <m:ctrlPr>
                            <a:rPr lang="en-US" altLang="zh-TW" sz="4300" b="0" i="1" smtClean="0">
                              <a:latin typeface="Cambria Math" panose="02040503050406030204" pitchFamily="18" charset="0"/>
                            </a:rPr>
                          </m:ctrlPr>
                        </m:dPr>
                        <m:e>
                          <m:r>
                            <a:rPr lang="en-US" altLang="zh-TW" sz="4300" b="0" i="1" smtClean="0">
                              <a:latin typeface="Cambria Math" panose="02040503050406030204" pitchFamily="18" charset="0"/>
                            </a:rPr>
                            <m:t>1−</m:t>
                          </m:r>
                          <m:r>
                            <a:rPr lang="zh-TW" altLang="en-US" sz="4300" b="0" i="1" smtClean="0">
                              <a:latin typeface="Cambria Math" panose="02040503050406030204" pitchFamily="18" charset="0"/>
                            </a:rPr>
                            <m:t>𝛼</m:t>
                          </m:r>
                        </m:e>
                      </m:d>
                      <m:r>
                        <a:rPr lang="en-US" altLang="zh-TW" sz="4300" b="0" i="1" smtClean="0">
                          <a:latin typeface="Cambria Math" panose="02040503050406030204" pitchFamily="18" charset="0"/>
                        </a:rPr>
                        <m:t>𝑥</m:t>
                      </m:r>
                    </m:oMath>
                  </m:oMathPara>
                </a14:m>
                <a:endParaRPr lang="en-US" altLang="zh-TW" sz="4300" b="0" dirty="0" smtClean="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1431131" y="1524000"/>
                <a:ext cx="14716919" cy="805318"/>
              </a:xfrm>
              <a:blipFill>
                <a:blip r:embed="rId2"/>
                <a:stretch>
                  <a:fillRect/>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E942DE7E-53B6-4CFB-8C6D-116D05998A33}" type="slidenum">
              <a:rPr lang="zh-TW" altLang="en-US" smtClean="0"/>
              <a:pPr/>
              <a:t>31</a:t>
            </a:fld>
            <a:endParaRPr lang="zh-TW" altLang="en-US"/>
          </a:p>
        </p:txBody>
      </p:sp>
      <mc:AlternateContent xmlns:mc="http://schemas.openxmlformats.org/markup-compatibility/2006">
        <mc:Choice xmlns:a14="http://schemas.microsoft.com/office/drawing/2010/main" Requires="a14">
          <p:graphicFrame>
            <p:nvGraphicFramePr>
              <p:cNvPr id="5" name="表格 4"/>
              <p:cNvGraphicFramePr>
                <a:graphicFrameLocks noGrp="1"/>
              </p:cNvGraphicFramePr>
              <p:nvPr>
                <p:extLst>
                  <p:ext uri="{D42A27DB-BD31-4B8C-83A1-F6EECF244321}">
                    <p14:modId xmlns:p14="http://schemas.microsoft.com/office/powerpoint/2010/main" val="186260275"/>
                  </p:ext>
                </p:extLst>
              </p:nvPr>
            </p:nvGraphicFramePr>
            <p:xfrm>
              <a:off x="1583531" y="4078504"/>
              <a:ext cx="8153400" cy="2072640"/>
            </p:xfrm>
            <a:graphic>
              <a:graphicData uri="http://schemas.openxmlformats.org/drawingml/2006/table">
                <a:tbl>
                  <a:tblPr firstRow="1" bandRow="1">
                    <a:tableStyleId>{5940675A-B579-460E-94D1-54222C63F5DA}</a:tableStyleId>
                  </a:tblPr>
                  <a:tblGrid>
                    <a:gridCol w="429951">
                      <a:extLst>
                        <a:ext uri="{9D8B030D-6E8A-4147-A177-3AD203B41FA5}">
                          <a16:colId xmlns:a16="http://schemas.microsoft.com/office/drawing/2014/main" val="1242167077"/>
                        </a:ext>
                      </a:extLst>
                    </a:gridCol>
                    <a:gridCol w="7723449">
                      <a:extLst>
                        <a:ext uri="{9D8B030D-6E8A-4147-A177-3AD203B41FA5}">
                          <a16:colId xmlns:a16="http://schemas.microsoft.com/office/drawing/2014/main" val="3720280819"/>
                        </a:ext>
                      </a:extLst>
                    </a:gridCol>
                  </a:tblGrid>
                  <a:tr h="370840">
                    <a:tc gridSpan="2">
                      <a:txBody>
                        <a:bodyPr/>
                        <a:lstStyle/>
                        <a:p>
                          <a:r>
                            <a:rPr lang="en-US" altLang="zh-TW" sz="2800" dirty="0" smtClean="0"/>
                            <a:t>Sequential Input: 1, 2, 3</a:t>
                          </a:r>
                          <a:endParaRPr lang="zh-TW" altLang="en-US" sz="2800" dirty="0"/>
                        </a:p>
                      </a:txBody>
                      <a:tcPr/>
                    </a:tc>
                    <a:tc hMerge="1">
                      <a:txBody>
                        <a:bodyPr/>
                        <a:lstStyle/>
                        <a:p>
                          <a:endParaRPr lang="zh-TW" altLang="en-US" sz="2800" dirty="0"/>
                        </a:p>
                      </a:txBody>
                      <a:tcPr/>
                    </a:tc>
                    <a:extLst>
                      <a:ext uri="{0D108BD9-81ED-4DB2-BD59-A6C34878D82A}">
                        <a16:rowId xmlns:a16="http://schemas.microsoft.com/office/drawing/2014/main" val="522236368"/>
                      </a:ext>
                    </a:extLst>
                  </a:tr>
                  <a:tr h="370840">
                    <a:tc>
                      <a:txBody>
                        <a:bodyPr/>
                        <a:lstStyle/>
                        <a:p>
                          <a:r>
                            <a:rPr lang="en-US" altLang="zh-TW" sz="2800" dirty="0" smtClean="0"/>
                            <a:t>1</a:t>
                          </a:r>
                          <a:endParaRPr lang="zh-TW"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=0.5∗0+0.5∗1=0.5</m:t>
                                </m:r>
                              </m:oMath>
                            </m:oMathPara>
                          </a14:m>
                          <a:endParaRPr lang="en-US" altLang="zh-TW" sz="2800" dirty="0" smtClean="0"/>
                        </a:p>
                      </a:txBody>
                      <a:tcPr/>
                    </a:tc>
                    <a:extLst>
                      <a:ext uri="{0D108BD9-81ED-4DB2-BD59-A6C34878D82A}">
                        <a16:rowId xmlns:a16="http://schemas.microsoft.com/office/drawing/2014/main" val="2904385851"/>
                      </a:ext>
                    </a:extLst>
                  </a:tr>
                  <a:tr h="370840">
                    <a:tc>
                      <a:txBody>
                        <a:bodyPr/>
                        <a:lstStyle/>
                        <a:p>
                          <a:r>
                            <a:rPr lang="en-US" altLang="zh-TW" sz="2800" dirty="0" smtClean="0"/>
                            <a:t>2</a:t>
                          </a:r>
                          <a:endParaRPr lang="zh-TW"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=0.5∗</m:t>
                                </m:r>
                                <m:r>
                                  <a:rPr lang="en-US" altLang="zh-TW" sz="2800" b="0" i="1" smtClean="0">
                                    <a:latin typeface="Cambria Math" panose="02040503050406030204" pitchFamily="18" charset="0"/>
                                  </a:rPr>
                                  <m:t>0.5</m:t>
                                </m:r>
                                <m:r>
                                  <a:rPr lang="en-US" altLang="zh-TW" sz="2800" b="0" i="1" smtClean="0">
                                    <a:latin typeface="Cambria Math" panose="02040503050406030204" pitchFamily="18" charset="0"/>
                                  </a:rPr>
                                  <m:t>+0.5∗</m:t>
                                </m:r>
                                <m:r>
                                  <a:rPr lang="en-US" altLang="zh-TW" sz="2800" b="0" i="1" smtClean="0">
                                    <a:latin typeface="Cambria Math" panose="02040503050406030204" pitchFamily="18" charset="0"/>
                                  </a:rPr>
                                  <m:t>2</m:t>
                                </m:r>
                                <m: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2</m:t>
                                </m:r>
                                <m:r>
                                  <a:rPr lang="en-US" altLang="zh-TW" sz="2800" b="0" i="1" smtClean="0">
                                    <a:latin typeface="Cambria Math" panose="02040503050406030204" pitchFamily="18" charset="0"/>
                                  </a:rPr>
                                  <m:t>5</m:t>
                                </m:r>
                                <m:r>
                                  <a:rPr lang="en-US" altLang="zh-TW" sz="2800" b="0" i="1" smtClean="0">
                                    <a:latin typeface="Cambria Math" panose="02040503050406030204" pitchFamily="18" charset="0"/>
                                  </a:rPr>
                                  <m:t>+1=1.25</m:t>
                                </m:r>
                              </m:oMath>
                            </m:oMathPara>
                          </a14:m>
                          <a:endParaRPr lang="en-US" altLang="zh-TW" sz="2800" dirty="0" smtClean="0"/>
                        </a:p>
                      </a:txBody>
                      <a:tcPr/>
                    </a:tc>
                    <a:extLst>
                      <a:ext uri="{0D108BD9-81ED-4DB2-BD59-A6C34878D82A}">
                        <a16:rowId xmlns:a16="http://schemas.microsoft.com/office/drawing/2014/main" val="311307074"/>
                      </a:ext>
                    </a:extLst>
                  </a:tr>
                  <a:tr h="370840">
                    <a:tc>
                      <a:txBody>
                        <a:bodyPr/>
                        <a:lstStyle/>
                        <a:p>
                          <a:r>
                            <a:rPr lang="en-US" altLang="zh-TW" sz="2800" dirty="0" smtClean="0"/>
                            <a:t>3</a:t>
                          </a:r>
                          <a:endParaRPr lang="zh-TW"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zh-TW" altLang="en-US" sz="2800" b="1" i="1" kern="1200" smtClean="0">
                                    <a:solidFill>
                                      <a:schemeClr val="tx1"/>
                                    </a:solidFill>
                                    <a:latin typeface="Cambria Math" panose="02040503050406030204" pitchFamily="18" charset="0"/>
                                    <a:ea typeface="+mn-ea"/>
                                    <a:cs typeface="+mn-cs"/>
                                  </a:rPr>
                                  <m:t>𝜃</m:t>
                                </m:r>
                                <m:r>
                                  <a:rPr lang="en-US" altLang="zh-TW" sz="2800" b="1" i="1" kern="1200" smtClean="0">
                                    <a:solidFill>
                                      <a:schemeClr val="tx1"/>
                                    </a:solidFill>
                                    <a:latin typeface="Cambria Math" panose="02040503050406030204" pitchFamily="18" charset="0"/>
                                    <a:ea typeface="+mn-ea"/>
                                    <a:cs typeface="+mn-cs"/>
                                  </a:rPr>
                                  <m:t>=0.5∗</m:t>
                                </m:r>
                                <m:r>
                                  <a:rPr lang="en-US" altLang="zh-TW" sz="2800" b="1" i="1" kern="1200" smtClean="0">
                                    <a:solidFill>
                                      <a:schemeClr val="tx1"/>
                                    </a:solidFill>
                                    <a:latin typeface="Cambria Math" panose="02040503050406030204" pitchFamily="18" charset="0"/>
                                    <a:ea typeface="+mn-ea"/>
                                    <a:cs typeface="+mn-cs"/>
                                  </a:rPr>
                                  <m:t>1</m:t>
                                </m:r>
                                <m:r>
                                  <a:rPr lang="en-US" altLang="zh-TW" sz="2800" b="1" i="1" kern="1200" smtClean="0">
                                    <a:solidFill>
                                      <a:schemeClr val="tx1"/>
                                    </a:solidFill>
                                    <a:latin typeface="Cambria Math" panose="02040503050406030204" pitchFamily="18" charset="0"/>
                                    <a:ea typeface="+mn-ea"/>
                                    <a:cs typeface="+mn-cs"/>
                                  </a:rPr>
                                  <m:t>.</m:t>
                                </m:r>
                                <m:r>
                                  <a:rPr lang="en-US" altLang="zh-TW" sz="2800" b="1" i="1" kern="1200" smtClean="0">
                                    <a:solidFill>
                                      <a:schemeClr val="tx1"/>
                                    </a:solidFill>
                                    <a:latin typeface="Cambria Math" panose="02040503050406030204" pitchFamily="18" charset="0"/>
                                    <a:ea typeface="+mn-ea"/>
                                    <a:cs typeface="+mn-cs"/>
                                  </a:rPr>
                                  <m:t>2</m:t>
                                </m:r>
                                <m:r>
                                  <a:rPr lang="en-US" altLang="zh-TW" sz="2800" b="1" i="1" kern="1200" smtClean="0">
                                    <a:solidFill>
                                      <a:schemeClr val="tx1"/>
                                    </a:solidFill>
                                    <a:latin typeface="Cambria Math" panose="02040503050406030204" pitchFamily="18" charset="0"/>
                                    <a:ea typeface="+mn-ea"/>
                                    <a:cs typeface="+mn-cs"/>
                                  </a:rPr>
                                  <m:t>5+0.5∗</m:t>
                                </m:r>
                                <m:r>
                                  <a:rPr lang="en-US" altLang="zh-TW" sz="2800" b="1" i="1" kern="1200" smtClean="0">
                                    <a:solidFill>
                                      <a:schemeClr val="tx1"/>
                                    </a:solidFill>
                                    <a:latin typeface="Cambria Math" panose="02040503050406030204" pitchFamily="18" charset="0"/>
                                    <a:ea typeface="+mn-ea"/>
                                    <a:cs typeface="+mn-cs"/>
                                  </a:rPr>
                                  <m:t>3</m:t>
                                </m:r>
                                <m:r>
                                  <a:rPr lang="en-US" altLang="zh-TW" sz="2800" b="1" i="1" kern="1200" smtClean="0">
                                    <a:solidFill>
                                      <a:schemeClr val="tx1"/>
                                    </a:solidFill>
                                    <a:latin typeface="Cambria Math" panose="02040503050406030204" pitchFamily="18" charset="0"/>
                                    <a:ea typeface="+mn-ea"/>
                                    <a:cs typeface="+mn-cs"/>
                                  </a:rPr>
                                  <m:t>=0.</m:t>
                                </m:r>
                                <m:r>
                                  <a:rPr lang="en-US" altLang="zh-TW" sz="2800" b="1" i="1" kern="1200" smtClean="0">
                                    <a:solidFill>
                                      <a:schemeClr val="tx1"/>
                                    </a:solidFill>
                                    <a:latin typeface="Cambria Math" panose="02040503050406030204" pitchFamily="18" charset="0"/>
                                    <a:ea typeface="+mn-ea"/>
                                    <a:cs typeface="+mn-cs"/>
                                  </a:rPr>
                                  <m:t>6</m:t>
                                </m:r>
                                <m:r>
                                  <a:rPr lang="en-US" altLang="zh-TW" sz="2800" b="1" i="1" kern="1200" smtClean="0">
                                    <a:solidFill>
                                      <a:schemeClr val="tx1"/>
                                    </a:solidFill>
                                    <a:latin typeface="Cambria Math" panose="02040503050406030204" pitchFamily="18" charset="0"/>
                                    <a:ea typeface="+mn-ea"/>
                                    <a:cs typeface="+mn-cs"/>
                                  </a:rPr>
                                  <m:t>25+1</m:t>
                                </m:r>
                                <m:r>
                                  <a:rPr lang="en-US" altLang="zh-TW" sz="2800" b="1" i="1" kern="1200" smtClean="0">
                                    <a:solidFill>
                                      <a:schemeClr val="tx1"/>
                                    </a:solidFill>
                                    <a:latin typeface="Cambria Math" panose="02040503050406030204" pitchFamily="18" charset="0"/>
                                    <a:ea typeface="+mn-ea"/>
                                    <a:cs typeface="+mn-cs"/>
                                  </a:rPr>
                                  <m:t>.5</m:t>
                                </m:r>
                                <m:r>
                                  <a:rPr lang="en-US" altLang="zh-TW" sz="2800" b="1" i="1" kern="1200" smtClean="0">
                                    <a:solidFill>
                                      <a:schemeClr val="tx1"/>
                                    </a:solidFill>
                                    <a:latin typeface="Cambria Math" panose="02040503050406030204" pitchFamily="18" charset="0"/>
                                    <a:ea typeface="+mn-ea"/>
                                    <a:cs typeface="+mn-cs"/>
                                  </a:rPr>
                                  <m:t>=</m:t>
                                </m:r>
                                <m:r>
                                  <a:rPr lang="en-US" altLang="zh-TW" sz="2800" b="1" i="1" kern="1200" smtClean="0">
                                    <a:solidFill>
                                      <a:srgbClr val="FF0000"/>
                                    </a:solidFill>
                                    <a:latin typeface="Cambria Math" panose="02040503050406030204" pitchFamily="18" charset="0"/>
                                    <a:ea typeface="+mn-ea"/>
                                    <a:cs typeface="+mn-cs"/>
                                  </a:rPr>
                                  <m:t>𝟐</m:t>
                                </m:r>
                                <m:r>
                                  <a:rPr lang="en-US" altLang="zh-TW" sz="2800" b="1" i="1" kern="1200" smtClean="0">
                                    <a:solidFill>
                                      <a:srgbClr val="FF0000"/>
                                    </a:solidFill>
                                    <a:latin typeface="Cambria Math" panose="02040503050406030204" pitchFamily="18" charset="0"/>
                                    <a:ea typeface="+mn-ea"/>
                                    <a:cs typeface="+mn-cs"/>
                                  </a:rPr>
                                  <m:t>.</m:t>
                                </m:r>
                                <m:r>
                                  <a:rPr lang="en-US" altLang="zh-TW" sz="2800" b="1" i="1" kern="1200" smtClean="0">
                                    <a:solidFill>
                                      <a:srgbClr val="FF0000"/>
                                    </a:solidFill>
                                    <a:latin typeface="Cambria Math" panose="02040503050406030204" pitchFamily="18" charset="0"/>
                                    <a:ea typeface="+mn-ea"/>
                                    <a:cs typeface="+mn-cs"/>
                                  </a:rPr>
                                  <m:t>𝟏𝟐𝟓</m:t>
                                </m:r>
                              </m:oMath>
                            </m:oMathPara>
                          </a14:m>
                          <a:endParaRPr lang="en-US" altLang="zh-TW" sz="2800" b="1" i="1" kern="1200" dirty="0" smtClean="0">
                            <a:solidFill>
                              <a:srgbClr val="FF0000"/>
                            </a:solidFill>
                            <a:latin typeface="Cambria Math" panose="02040503050406030204" pitchFamily="18" charset="0"/>
                            <a:ea typeface="+mn-ea"/>
                            <a:cs typeface="+mn-cs"/>
                          </a:endParaRPr>
                        </a:p>
                      </a:txBody>
                      <a:tcPr/>
                    </a:tc>
                    <a:extLst>
                      <a:ext uri="{0D108BD9-81ED-4DB2-BD59-A6C34878D82A}">
                        <a16:rowId xmlns:a16="http://schemas.microsoft.com/office/drawing/2014/main" val="1409734460"/>
                      </a:ext>
                    </a:extLst>
                  </a:tr>
                </a:tbl>
              </a:graphicData>
            </a:graphic>
          </p:graphicFrame>
        </mc:Choice>
        <mc:Fallback>
          <p:graphicFrame>
            <p:nvGraphicFramePr>
              <p:cNvPr id="5" name="表格 4"/>
              <p:cNvGraphicFramePr>
                <a:graphicFrameLocks noGrp="1"/>
              </p:cNvGraphicFramePr>
              <p:nvPr>
                <p:extLst>
                  <p:ext uri="{D42A27DB-BD31-4B8C-83A1-F6EECF244321}">
                    <p14:modId xmlns:p14="http://schemas.microsoft.com/office/powerpoint/2010/main" val="186260275"/>
                  </p:ext>
                </p:extLst>
              </p:nvPr>
            </p:nvGraphicFramePr>
            <p:xfrm>
              <a:off x="1583531" y="4078504"/>
              <a:ext cx="8153400" cy="2072640"/>
            </p:xfrm>
            <a:graphic>
              <a:graphicData uri="http://schemas.openxmlformats.org/drawingml/2006/table">
                <a:tbl>
                  <a:tblPr firstRow="1" bandRow="1">
                    <a:tableStyleId>{5940675A-B579-460E-94D1-54222C63F5DA}</a:tableStyleId>
                  </a:tblPr>
                  <a:tblGrid>
                    <a:gridCol w="429951">
                      <a:extLst>
                        <a:ext uri="{9D8B030D-6E8A-4147-A177-3AD203B41FA5}">
                          <a16:colId xmlns:a16="http://schemas.microsoft.com/office/drawing/2014/main" val="1242167077"/>
                        </a:ext>
                      </a:extLst>
                    </a:gridCol>
                    <a:gridCol w="7723449">
                      <a:extLst>
                        <a:ext uri="{9D8B030D-6E8A-4147-A177-3AD203B41FA5}">
                          <a16:colId xmlns:a16="http://schemas.microsoft.com/office/drawing/2014/main" val="3720280819"/>
                        </a:ext>
                      </a:extLst>
                    </a:gridCol>
                  </a:tblGrid>
                  <a:tr h="518160">
                    <a:tc gridSpan="2">
                      <a:txBody>
                        <a:bodyPr/>
                        <a:lstStyle/>
                        <a:p>
                          <a:r>
                            <a:rPr lang="en-US" altLang="zh-TW" sz="2800" dirty="0" smtClean="0"/>
                            <a:t>Sequential Input: 1, 2, 3</a:t>
                          </a:r>
                          <a:endParaRPr lang="zh-TW" altLang="en-US" sz="2800" dirty="0"/>
                        </a:p>
                      </a:txBody>
                      <a:tcPr/>
                    </a:tc>
                    <a:tc hMerge="1">
                      <a:txBody>
                        <a:bodyPr/>
                        <a:lstStyle/>
                        <a:p>
                          <a:endParaRPr lang="zh-TW" altLang="en-US" sz="2800" dirty="0"/>
                        </a:p>
                      </a:txBody>
                      <a:tcPr/>
                    </a:tc>
                    <a:extLst>
                      <a:ext uri="{0D108BD9-81ED-4DB2-BD59-A6C34878D82A}">
                        <a16:rowId xmlns:a16="http://schemas.microsoft.com/office/drawing/2014/main" val="522236368"/>
                      </a:ext>
                    </a:extLst>
                  </a:tr>
                  <a:tr h="518160">
                    <a:tc>
                      <a:txBody>
                        <a:bodyPr/>
                        <a:lstStyle/>
                        <a:p>
                          <a:r>
                            <a:rPr lang="en-US" altLang="zh-TW" sz="2800" dirty="0" smtClean="0"/>
                            <a:t>1</a:t>
                          </a:r>
                          <a:endParaRPr lang="zh-TW" altLang="en-US" sz="2800" dirty="0"/>
                        </a:p>
                      </a:txBody>
                      <a:tcPr/>
                    </a:tc>
                    <a:tc>
                      <a:txBody>
                        <a:bodyPr/>
                        <a:lstStyle/>
                        <a:p>
                          <a:endParaRPr lang="zh-TW"/>
                        </a:p>
                      </a:txBody>
                      <a:tcPr>
                        <a:blipFill>
                          <a:blip r:embed="rId3"/>
                          <a:stretch>
                            <a:fillRect l="-5678" t="-109302" r="-158" b="-230233"/>
                          </a:stretch>
                        </a:blipFill>
                      </a:tcPr>
                    </a:tc>
                    <a:extLst>
                      <a:ext uri="{0D108BD9-81ED-4DB2-BD59-A6C34878D82A}">
                        <a16:rowId xmlns:a16="http://schemas.microsoft.com/office/drawing/2014/main" val="2904385851"/>
                      </a:ext>
                    </a:extLst>
                  </a:tr>
                  <a:tr h="518160">
                    <a:tc>
                      <a:txBody>
                        <a:bodyPr/>
                        <a:lstStyle/>
                        <a:p>
                          <a:r>
                            <a:rPr lang="en-US" altLang="zh-TW" sz="2800" dirty="0" smtClean="0"/>
                            <a:t>2</a:t>
                          </a:r>
                          <a:endParaRPr lang="zh-TW" altLang="en-US" sz="2800" dirty="0"/>
                        </a:p>
                      </a:txBody>
                      <a:tcPr/>
                    </a:tc>
                    <a:tc>
                      <a:txBody>
                        <a:bodyPr/>
                        <a:lstStyle/>
                        <a:p>
                          <a:endParaRPr lang="zh-TW"/>
                        </a:p>
                      </a:txBody>
                      <a:tcPr>
                        <a:blipFill>
                          <a:blip r:embed="rId3"/>
                          <a:stretch>
                            <a:fillRect l="-5678" t="-211765" r="-158" b="-132941"/>
                          </a:stretch>
                        </a:blipFill>
                      </a:tcPr>
                    </a:tc>
                    <a:extLst>
                      <a:ext uri="{0D108BD9-81ED-4DB2-BD59-A6C34878D82A}">
                        <a16:rowId xmlns:a16="http://schemas.microsoft.com/office/drawing/2014/main" val="311307074"/>
                      </a:ext>
                    </a:extLst>
                  </a:tr>
                  <a:tr h="518160">
                    <a:tc>
                      <a:txBody>
                        <a:bodyPr/>
                        <a:lstStyle/>
                        <a:p>
                          <a:r>
                            <a:rPr lang="en-US" altLang="zh-TW" sz="2800" dirty="0" smtClean="0"/>
                            <a:t>3</a:t>
                          </a:r>
                          <a:endParaRPr lang="zh-TW" altLang="en-US" sz="2800" dirty="0"/>
                        </a:p>
                      </a:txBody>
                      <a:tcPr/>
                    </a:tc>
                    <a:tc>
                      <a:txBody>
                        <a:bodyPr/>
                        <a:lstStyle/>
                        <a:p>
                          <a:endParaRPr lang="zh-TW"/>
                        </a:p>
                      </a:txBody>
                      <a:tcPr>
                        <a:blipFill>
                          <a:blip r:embed="rId3"/>
                          <a:stretch>
                            <a:fillRect l="-5678" t="-311765" r="-158" b="-32941"/>
                          </a:stretch>
                        </a:blipFill>
                      </a:tcPr>
                    </a:tc>
                    <a:extLst>
                      <a:ext uri="{0D108BD9-81ED-4DB2-BD59-A6C34878D82A}">
                        <a16:rowId xmlns:a16="http://schemas.microsoft.com/office/drawing/2014/main" val="140973446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表格 7"/>
              <p:cNvGraphicFramePr>
                <a:graphicFrameLocks noGrp="1"/>
              </p:cNvGraphicFramePr>
              <p:nvPr>
                <p:extLst>
                  <p:ext uri="{D42A27DB-BD31-4B8C-83A1-F6EECF244321}">
                    <p14:modId xmlns:p14="http://schemas.microsoft.com/office/powerpoint/2010/main" val="481035869"/>
                  </p:ext>
                </p:extLst>
              </p:nvPr>
            </p:nvGraphicFramePr>
            <p:xfrm>
              <a:off x="1583531" y="6553200"/>
              <a:ext cx="8153400" cy="2072640"/>
            </p:xfrm>
            <a:graphic>
              <a:graphicData uri="http://schemas.openxmlformats.org/drawingml/2006/table">
                <a:tbl>
                  <a:tblPr firstRow="1" bandRow="1">
                    <a:tableStyleId>{5940675A-B579-460E-94D1-54222C63F5DA}</a:tableStyleId>
                  </a:tblPr>
                  <a:tblGrid>
                    <a:gridCol w="429951">
                      <a:extLst>
                        <a:ext uri="{9D8B030D-6E8A-4147-A177-3AD203B41FA5}">
                          <a16:colId xmlns:a16="http://schemas.microsoft.com/office/drawing/2014/main" val="1242167077"/>
                        </a:ext>
                      </a:extLst>
                    </a:gridCol>
                    <a:gridCol w="7723449">
                      <a:extLst>
                        <a:ext uri="{9D8B030D-6E8A-4147-A177-3AD203B41FA5}">
                          <a16:colId xmlns:a16="http://schemas.microsoft.com/office/drawing/2014/main" val="3720280819"/>
                        </a:ext>
                      </a:extLst>
                    </a:gridCol>
                  </a:tblGrid>
                  <a:tr h="370840">
                    <a:tc gridSpan="2">
                      <a:txBody>
                        <a:bodyPr/>
                        <a:lstStyle/>
                        <a:p>
                          <a:r>
                            <a:rPr lang="en-US" altLang="zh-TW" sz="2800" dirty="0" smtClean="0"/>
                            <a:t>Sequential Input: 3, 2, 1</a:t>
                          </a:r>
                          <a:endParaRPr lang="zh-TW" altLang="en-US" sz="2800" dirty="0"/>
                        </a:p>
                      </a:txBody>
                      <a:tcPr/>
                    </a:tc>
                    <a:tc hMerge="1">
                      <a:txBody>
                        <a:bodyPr/>
                        <a:lstStyle/>
                        <a:p>
                          <a:endParaRPr lang="zh-TW" altLang="en-US" sz="2800" dirty="0"/>
                        </a:p>
                      </a:txBody>
                      <a:tcPr/>
                    </a:tc>
                    <a:extLst>
                      <a:ext uri="{0D108BD9-81ED-4DB2-BD59-A6C34878D82A}">
                        <a16:rowId xmlns:a16="http://schemas.microsoft.com/office/drawing/2014/main" val="522236368"/>
                      </a:ext>
                    </a:extLst>
                  </a:tr>
                  <a:tr h="370840">
                    <a:tc>
                      <a:txBody>
                        <a:bodyPr/>
                        <a:lstStyle/>
                        <a:p>
                          <a:r>
                            <a:rPr lang="en-US" altLang="zh-TW" sz="2800" dirty="0" smtClean="0"/>
                            <a:t>3</a:t>
                          </a:r>
                          <a:endParaRPr lang="zh-TW"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=0.5∗0+0.5∗3=1.5</m:t>
                                </m:r>
                              </m:oMath>
                            </m:oMathPara>
                          </a14:m>
                          <a:endParaRPr lang="en-US" altLang="zh-TW" sz="2800" dirty="0" smtClean="0"/>
                        </a:p>
                      </a:txBody>
                      <a:tcPr/>
                    </a:tc>
                    <a:extLst>
                      <a:ext uri="{0D108BD9-81ED-4DB2-BD59-A6C34878D82A}">
                        <a16:rowId xmlns:a16="http://schemas.microsoft.com/office/drawing/2014/main" val="2904385851"/>
                      </a:ext>
                    </a:extLst>
                  </a:tr>
                  <a:tr h="370840">
                    <a:tc>
                      <a:txBody>
                        <a:bodyPr/>
                        <a:lstStyle/>
                        <a:p>
                          <a:r>
                            <a:rPr lang="en-US" altLang="zh-TW" sz="2800" dirty="0" smtClean="0"/>
                            <a:t>2</a:t>
                          </a:r>
                          <a:endParaRPr lang="zh-TW"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=0.5∗</m:t>
                                </m:r>
                                <m:r>
                                  <a:rPr lang="en-US" altLang="zh-TW" sz="2800" b="0" i="1" smtClean="0">
                                    <a:latin typeface="Cambria Math" panose="02040503050406030204" pitchFamily="18" charset="0"/>
                                  </a:rPr>
                                  <m:t>1.5</m:t>
                                </m:r>
                                <m:r>
                                  <a:rPr lang="en-US" altLang="zh-TW" sz="2800" b="0" i="1" smtClean="0">
                                    <a:latin typeface="Cambria Math" panose="02040503050406030204" pitchFamily="18" charset="0"/>
                                  </a:rPr>
                                  <m:t>+0.5∗</m:t>
                                </m:r>
                                <m:r>
                                  <a:rPr lang="en-US" altLang="zh-TW" sz="2800" b="0" i="1" smtClean="0">
                                    <a:latin typeface="Cambria Math" panose="02040503050406030204" pitchFamily="18" charset="0"/>
                                  </a:rPr>
                                  <m:t>2</m:t>
                                </m:r>
                                <m: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7</m:t>
                                </m:r>
                                <m:r>
                                  <a:rPr lang="en-US" altLang="zh-TW" sz="2800" b="0" i="1" smtClean="0">
                                    <a:latin typeface="Cambria Math" panose="02040503050406030204" pitchFamily="18" charset="0"/>
                                  </a:rPr>
                                  <m:t>5</m:t>
                                </m:r>
                                <m:r>
                                  <a:rPr lang="en-US" altLang="zh-TW" sz="2800" b="0" i="1" smtClean="0">
                                    <a:latin typeface="Cambria Math" panose="02040503050406030204" pitchFamily="18" charset="0"/>
                                  </a:rPr>
                                  <m:t>+1=1.75</m:t>
                                </m:r>
                              </m:oMath>
                            </m:oMathPara>
                          </a14:m>
                          <a:endParaRPr lang="en-US" altLang="zh-TW" sz="2800" dirty="0" smtClean="0"/>
                        </a:p>
                      </a:txBody>
                      <a:tcPr/>
                    </a:tc>
                    <a:extLst>
                      <a:ext uri="{0D108BD9-81ED-4DB2-BD59-A6C34878D82A}">
                        <a16:rowId xmlns:a16="http://schemas.microsoft.com/office/drawing/2014/main" val="311307074"/>
                      </a:ext>
                    </a:extLst>
                  </a:tr>
                  <a:tr h="370840">
                    <a:tc>
                      <a:txBody>
                        <a:bodyPr/>
                        <a:lstStyle/>
                        <a:p>
                          <a:r>
                            <a:rPr lang="en-US" altLang="zh-TW" sz="2800" dirty="0" smtClean="0"/>
                            <a:t>1</a:t>
                          </a:r>
                          <a:endParaRPr lang="zh-TW" alt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=0.5∗</m:t>
                                </m:r>
                                <m:r>
                                  <a:rPr lang="en-US" altLang="zh-TW" sz="2800" b="0" i="1" smtClean="0">
                                    <a:latin typeface="Cambria Math" panose="02040503050406030204" pitchFamily="18" charset="0"/>
                                  </a:rPr>
                                  <m:t>1</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7</m:t>
                                </m:r>
                                <m:r>
                                  <a:rPr lang="en-US" altLang="zh-TW" sz="2800" b="0" i="1" smtClean="0">
                                    <a:latin typeface="Cambria Math" panose="02040503050406030204" pitchFamily="18" charset="0"/>
                                  </a:rPr>
                                  <m:t>5+0.5∗</m:t>
                                </m:r>
                                <m:r>
                                  <a:rPr lang="en-US" altLang="zh-TW" sz="2800" b="0" i="1" smtClean="0">
                                    <a:latin typeface="Cambria Math" panose="02040503050406030204" pitchFamily="18" charset="0"/>
                                  </a:rPr>
                                  <m:t>1</m:t>
                                </m:r>
                                <m: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87</m:t>
                                </m:r>
                                <m:r>
                                  <a:rPr lang="en-US" altLang="zh-TW" sz="2800" b="0" i="1" smtClean="0">
                                    <a:latin typeface="Cambria Math" panose="02040503050406030204" pitchFamily="18" charset="0"/>
                                  </a:rPr>
                                  <m:t>5+</m:t>
                                </m:r>
                                <m:r>
                                  <a:rPr lang="en-US" altLang="zh-TW" sz="2800" b="0" i="1" smtClean="0">
                                    <a:latin typeface="Cambria Math" panose="02040503050406030204" pitchFamily="18" charset="0"/>
                                  </a:rPr>
                                  <m:t>0.5</m:t>
                                </m:r>
                                <m:r>
                                  <a:rPr lang="en-US" altLang="zh-TW" sz="2800" b="0" i="1" smtClean="0">
                                    <a:latin typeface="Cambria Math" panose="02040503050406030204" pitchFamily="18" charset="0"/>
                                  </a:rPr>
                                  <m:t>=</m:t>
                                </m:r>
                                <m:r>
                                  <a:rPr lang="en-US" altLang="zh-TW" sz="2800" b="1" i="1" smtClean="0">
                                    <a:solidFill>
                                      <a:srgbClr val="FF0000"/>
                                    </a:solidFill>
                                    <a:latin typeface="Cambria Math" panose="02040503050406030204" pitchFamily="18" charset="0"/>
                                  </a:rPr>
                                  <m:t>𝟏</m:t>
                                </m:r>
                                <m:r>
                                  <a:rPr lang="en-US" altLang="zh-TW" sz="2800" b="1" i="1" smtClean="0">
                                    <a:solidFill>
                                      <a:srgbClr val="FF0000"/>
                                    </a:solidFill>
                                    <a:latin typeface="Cambria Math" panose="02040503050406030204" pitchFamily="18" charset="0"/>
                                  </a:rPr>
                                  <m:t>.</m:t>
                                </m:r>
                                <m:r>
                                  <a:rPr lang="en-US" altLang="zh-TW" sz="2800" b="1" i="1" smtClean="0">
                                    <a:solidFill>
                                      <a:srgbClr val="FF0000"/>
                                    </a:solidFill>
                                    <a:latin typeface="Cambria Math" panose="02040503050406030204" pitchFamily="18" charset="0"/>
                                  </a:rPr>
                                  <m:t>𝟑𝟕𝟓</m:t>
                                </m:r>
                              </m:oMath>
                            </m:oMathPara>
                          </a14:m>
                          <a:endParaRPr lang="en-US" altLang="zh-TW" sz="2800" dirty="0" smtClean="0"/>
                        </a:p>
                      </a:txBody>
                      <a:tcPr/>
                    </a:tc>
                    <a:extLst>
                      <a:ext uri="{0D108BD9-81ED-4DB2-BD59-A6C34878D82A}">
                        <a16:rowId xmlns:a16="http://schemas.microsoft.com/office/drawing/2014/main" val="1409734460"/>
                      </a:ext>
                    </a:extLst>
                  </a:tr>
                </a:tbl>
              </a:graphicData>
            </a:graphic>
          </p:graphicFrame>
        </mc:Choice>
        <mc:Fallback>
          <p:graphicFrame>
            <p:nvGraphicFramePr>
              <p:cNvPr id="8" name="表格 7"/>
              <p:cNvGraphicFramePr>
                <a:graphicFrameLocks noGrp="1"/>
              </p:cNvGraphicFramePr>
              <p:nvPr>
                <p:extLst>
                  <p:ext uri="{D42A27DB-BD31-4B8C-83A1-F6EECF244321}">
                    <p14:modId xmlns:p14="http://schemas.microsoft.com/office/powerpoint/2010/main" val="481035869"/>
                  </p:ext>
                </p:extLst>
              </p:nvPr>
            </p:nvGraphicFramePr>
            <p:xfrm>
              <a:off x="1583531" y="6553200"/>
              <a:ext cx="8153400" cy="2072640"/>
            </p:xfrm>
            <a:graphic>
              <a:graphicData uri="http://schemas.openxmlformats.org/drawingml/2006/table">
                <a:tbl>
                  <a:tblPr firstRow="1" bandRow="1">
                    <a:tableStyleId>{5940675A-B579-460E-94D1-54222C63F5DA}</a:tableStyleId>
                  </a:tblPr>
                  <a:tblGrid>
                    <a:gridCol w="429951">
                      <a:extLst>
                        <a:ext uri="{9D8B030D-6E8A-4147-A177-3AD203B41FA5}">
                          <a16:colId xmlns:a16="http://schemas.microsoft.com/office/drawing/2014/main" val="1242167077"/>
                        </a:ext>
                      </a:extLst>
                    </a:gridCol>
                    <a:gridCol w="7723449">
                      <a:extLst>
                        <a:ext uri="{9D8B030D-6E8A-4147-A177-3AD203B41FA5}">
                          <a16:colId xmlns:a16="http://schemas.microsoft.com/office/drawing/2014/main" val="3720280819"/>
                        </a:ext>
                      </a:extLst>
                    </a:gridCol>
                  </a:tblGrid>
                  <a:tr h="518160">
                    <a:tc gridSpan="2">
                      <a:txBody>
                        <a:bodyPr/>
                        <a:lstStyle/>
                        <a:p>
                          <a:r>
                            <a:rPr lang="en-US" altLang="zh-TW" sz="2800" dirty="0" smtClean="0"/>
                            <a:t>Sequential Input: 3, 2, 1</a:t>
                          </a:r>
                          <a:endParaRPr lang="zh-TW" altLang="en-US" sz="2800" dirty="0"/>
                        </a:p>
                      </a:txBody>
                      <a:tcPr/>
                    </a:tc>
                    <a:tc hMerge="1">
                      <a:txBody>
                        <a:bodyPr/>
                        <a:lstStyle/>
                        <a:p>
                          <a:endParaRPr lang="zh-TW" altLang="en-US" sz="2800" dirty="0"/>
                        </a:p>
                      </a:txBody>
                      <a:tcPr/>
                    </a:tc>
                    <a:extLst>
                      <a:ext uri="{0D108BD9-81ED-4DB2-BD59-A6C34878D82A}">
                        <a16:rowId xmlns:a16="http://schemas.microsoft.com/office/drawing/2014/main" val="522236368"/>
                      </a:ext>
                    </a:extLst>
                  </a:tr>
                  <a:tr h="518160">
                    <a:tc>
                      <a:txBody>
                        <a:bodyPr/>
                        <a:lstStyle/>
                        <a:p>
                          <a:r>
                            <a:rPr lang="en-US" altLang="zh-TW" sz="2800" dirty="0" smtClean="0"/>
                            <a:t>3</a:t>
                          </a:r>
                          <a:endParaRPr lang="zh-TW" altLang="en-US" sz="2800" dirty="0"/>
                        </a:p>
                      </a:txBody>
                      <a:tcPr/>
                    </a:tc>
                    <a:tc>
                      <a:txBody>
                        <a:bodyPr/>
                        <a:lstStyle/>
                        <a:p>
                          <a:endParaRPr lang="zh-TW"/>
                        </a:p>
                      </a:txBody>
                      <a:tcPr>
                        <a:blipFill>
                          <a:blip r:embed="rId4"/>
                          <a:stretch>
                            <a:fillRect l="-5678" t="-110588" r="-158" b="-234118"/>
                          </a:stretch>
                        </a:blipFill>
                      </a:tcPr>
                    </a:tc>
                    <a:extLst>
                      <a:ext uri="{0D108BD9-81ED-4DB2-BD59-A6C34878D82A}">
                        <a16:rowId xmlns:a16="http://schemas.microsoft.com/office/drawing/2014/main" val="2904385851"/>
                      </a:ext>
                    </a:extLst>
                  </a:tr>
                  <a:tr h="518160">
                    <a:tc>
                      <a:txBody>
                        <a:bodyPr/>
                        <a:lstStyle/>
                        <a:p>
                          <a:r>
                            <a:rPr lang="en-US" altLang="zh-TW" sz="2800" dirty="0" smtClean="0"/>
                            <a:t>2</a:t>
                          </a:r>
                          <a:endParaRPr lang="zh-TW" altLang="en-US" sz="2800" dirty="0"/>
                        </a:p>
                      </a:txBody>
                      <a:tcPr/>
                    </a:tc>
                    <a:tc>
                      <a:txBody>
                        <a:bodyPr/>
                        <a:lstStyle/>
                        <a:p>
                          <a:endParaRPr lang="zh-TW"/>
                        </a:p>
                      </a:txBody>
                      <a:tcPr>
                        <a:blipFill>
                          <a:blip r:embed="rId4"/>
                          <a:stretch>
                            <a:fillRect l="-5678" t="-210588" r="-158" b="-134118"/>
                          </a:stretch>
                        </a:blipFill>
                      </a:tcPr>
                    </a:tc>
                    <a:extLst>
                      <a:ext uri="{0D108BD9-81ED-4DB2-BD59-A6C34878D82A}">
                        <a16:rowId xmlns:a16="http://schemas.microsoft.com/office/drawing/2014/main" val="311307074"/>
                      </a:ext>
                    </a:extLst>
                  </a:tr>
                  <a:tr h="518160">
                    <a:tc>
                      <a:txBody>
                        <a:bodyPr/>
                        <a:lstStyle/>
                        <a:p>
                          <a:r>
                            <a:rPr lang="en-US" altLang="zh-TW" sz="2800" dirty="0" smtClean="0"/>
                            <a:t>1</a:t>
                          </a:r>
                          <a:endParaRPr lang="zh-TW" altLang="en-US" sz="2800" dirty="0"/>
                        </a:p>
                      </a:txBody>
                      <a:tcPr/>
                    </a:tc>
                    <a:tc>
                      <a:txBody>
                        <a:bodyPr/>
                        <a:lstStyle/>
                        <a:p>
                          <a:endParaRPr lang="zh-TW"/>
                        </a:p>
                      </a:txBody>
                      <a:tcPr>
                        <a:blipFill>
                          <a:blip r:embed="rId4"/>
                          <a:stretch>
                            <a:fillRect l="-5678" t="-310588" r="-158" b="-34118"/>
                          </a:stretch>
                        </a:blipFill>
                      </a:tcPr>
                    </a:tc>
                    <a:extLst>
                      <a:ext uri="{0D108BD9-81ED-4DB2-BD59-A6C34878D82A}">
                        <a16:rowId xmlns:a16="http://schemas.microsoft.com/office/drawing/2014/main" val="1409734460"/>
                      </a:ext>
                    </a:extLst>
                  </a:tr>
                </a:tbl>
              </a:graphicData>
            </a:graphic>
          </p:graphicFrame>
        </mc:Fallback>
      </mc:AlternateContent>
      <p:sp>
        <p:nvSpPr>
          <p:cNvPr id="9" name="文字方塊 8"/>
          <p:cNvSpPr txBox="1"/>
          <p:nvPr/>
        </p:nvSpPr>
        <p:spPr>
          <a:xfrm>
            <a:off x="1589608" y="8821558"/>
            <a:ext cx="6444059" cy="523220"/>
          </a:xfrm>
          <a:prstGeom prst="rect">
            <a:avLst/>
          </a:prstGeom>
          <a:noFill/>
        </p:spPr>
        <p:txBody>
          <a:bodyPr wrap="square" rtlCol="0">
            <a:spAutoFit/>
          </a:bodyPr>
          <a:lstStyle/>
          <a:p>
            <a:r>
              <a:rPr lang="en-US" altLang="zh-TW" sz="2800" dirty="0" smtClean="0">
                <a:solidFill>
                  <a:srgbClr val="FF0000"/>
                </a:solidFill>
              </a:rPr>
              <a:t>Averages of both are the same, namely, 2</a:t>
            </a:r>
            <a:endParaRPr lang="zh-TW" altLang="en-US" sz="2800" dirty="0">
              <a:solidFill>
                <a:srgbClr val="FF0000"/>
              </a:solidFill>
            </a:endParaRPr>
          </a:p>
        </p:txBody>
      </p:sp>
      <mc:AlternateContent xmlns:mc="http://schemas.openxmlformats.org/markup-compatibility/2006">
        <mc:Choice xmlns:a14="http://schemas.microsoft.com/office/drawing/2010/main" Requires="a14">
          <p:sp>
            <p:nvSpPr>
              <p:cNvPr id="10" name="內容版面配置區 2"/>
              <p:cNvSpPr txBox="1">
                <a:spLocks/>
              </p:cNvSpPr>
              <p:nvPr/>
            </p:nvSpPr>
            <p:spPr>
              <a:xfrm>
                <a:off x="1457680" y="2557860"/>
                <a:ext cx="14716919" cy="1474840"/>
              </a:xfrm>
              <a:prstGeom prst="rect">
                <a:avLst/>
              </a:prstGeom>
            </p:spPr>
            <p:txBody>
              <a:bodyPr vert="horz" lIns="91440" tIns="45720" rIns="91440" bIns="45720" rtlCol="0">
                <a:normAutofit/>
              </a:bodyPr>
              <a:lstStyle>
                <a:lvl1pPr marL="457200" indent="-457200" algn="l" defTabSz="914400" rtl="0" eaLnBrk="1" latinLnBrk="0" hangingPunct="1">
                  <a:lnSpc>
                    <a:spcPct val="100000"/>
                  </a:lnSpc>
                  <a:spcBef>
                    <a:spcPts val="1200"/>
                  </a:spcBef>
                  <a:buFont typeface="Wingdings" panose="05000000000000000000" pitchFamily="2" charset="2"/>
                  <a:buChar char="l"/>
                  <a:defRPr sz="2800" kern="1200" baseline="0">
                    <a:solidFill>
                      <a:schemeClr val="tx1"/>
                    </a:solidFill>
                    <a:latin typeface="Calibri" panose="020F0502020204030204" pitchFamily="34" charset="0"/>
                    <a:ea typeface="+mn-ea"/>
                    <a:cs typeface="+mn-cs"/>
                  </a:defRPr>
                </a:lvl1pPr>
                <a:lvl2pPr marL="800100" indent="-342900" algn="l" defTabSz="914400" rtl="0" eaLnBrk="1" latinLnBrk="0" hangingPunct="1">
                  <a:lnSpc>
                    <a:spcPct val="100000"/>
                  </a:lnSpc>
                  <a:spcBef>
                    <a:spcPts val="1200"/>
                  </a:spcBef>
                  <a:buFont typeface="Symbol" panose="05050102010706020507" pitchFamily="18" charset="2"/>
                  <a:buChar char="-"/>
                  <a:defRPr sz="2400" kern="1200" baseline="0">
                    <a:solidFill>
                      <a:schemeClr val="tx1"/>
                    </a:solidFill>
                    <a:latin typeface="Calibri" panose="020F0502020204030204" pitchFamily="34" charset="0"/>
                    <a:ea typeface="+mn-ea"/>
                    <a:cs typeface="+mn-cs"/>
                  </a:defRPr>
                </a:lvl2pPr>
                <a:lvl3pPr marL="1257300" indent="-342900" algn="l" defTabSz="914400" rtl="0" eaLnBrk="1" latinLnBrk="0" hangingPunct="1">
                  <a:lnSpc>
                    <a:spcPct val="100000"/>
                  </a:lnSpc>
                  <a:spcBef>
                    <a:spcPts val="1200"/>
                  </a:spcBef>
                  <a:buFont typeface="Wingdings" panose="05000000000000000000" pitchFamily="2" charset="2"/>
                  <a:buChar char="Ø"/>
                  <a:defRPr sz="2000" kern="1200" baseline="0">
                    <a:solidFill>
                      <a:schemeClr val="tx1"/>
                    </a:solidFill>
                    <a:latin typeface="Calibri" panose="020F0502020204030204" pitchFamily="34" charset="0"/>
                    <a:ea typeface="+mn-ea"/>
                    <a:cs typeface="+mn-cs"/>
                  </a:defRPr>
                </a:lvl3pPr>
                <a:lvl4pPr marL="1657350" indent="-285750" algn="l" defTabSz="9144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0"/>
                  </a:spcBef>
                  <a:buFont typeface="Wingdings" panose="05000000000000000000" pitchFamily="2" charset="2"/>
                  <a:buNone/>
                </a:pPr>
                <a:r>
                  <a:rPr lang="en-US" altLang="zh-TW" sz="3200" dirty="0" smtClean="0"/>
                  <a:t>Example</a:t>
                </a:r>
                <a:r>
                  <a:rPr lang="en-US" altLang="zh-TW" sz="3200" dirty="0" smtClean="0"/>
                  <a:t>: </a:t>
                </a:r>
                <a14:m>
                  <m:oMath xmlns:m="http://schemas.openxmlformats.org/officeDocument/2006/math">
                    <m:r>
                      <a:rPr lang="zh-TW" altLang="en-US" sz="3200" i="1">
                        <a:latin typeface="Cambria Math" panose="02040503050406030204" pitchFamily="18" charset="0"/>
                      </a:rPr>
                      <m:t>𝜃</m:t>
                    </m:r>
                    <m:r>
                      <a:rPr lang="zh-TW" altLang="en-US" sz="3200" i="1">
                        <a:latin typeface="Cambria Math" panose="02040503050406030204" pitchFamily="18" charset="0"/>
                      </a:rPr>
                      <m:t>←0.5</m:t>
                    </m:r>
                    <m:r>
                      <a:rPr lang="zh-TW" altLang="en-US" sz="3200" i="1">
                        <a:latin typeface="Cambria Math" panose="02040503050406030204" pitchFamily="18" charset="0"/>
                      </a:rPr>
                      <m:t>𝜃</m:t>
                    </m:r>
                    <m:r>
                      <a:rPr lang="en-US" altLang="zh-TW" sz="3200" i="1">
                        <a:latin typeface="Cambria Math" panose="02040503050406030204" pitchFamily="18" charset="0"/>
                      </a:rPr>
                      <m:t>+</m:t>
                    </m:r>
                    <m:r>
                      <a:rPr lang="en-US" altLang="zh-TW" sz="3200" i="1" smtClean="0">
                        <a:latin typeface="Cambria Math" panose="02040503050406030204" pitchFamily="18" charset="0"/>
                      </a:rPr>
                      <m:t>0.5</m:t>
                    </m:r>
                    <m:r>
                      <a:rPr lang="en-US" altLang="zh-TW" sz="3200" i="1">
                        <a:latin typeface="Cambria Math" panose="02040503050406030204" pitchFamily="18" charset="0"/>
                      </a:rPr>
                      <m:t>𝑥</m:t>
                    </m:r>
                  </m:oMath>
                </a14:m>
                <a:endParaRPr lang="en-US" altLang="zh-TW" sz="3200" dirty="0" smtClean="0"/>
              </a:p>
              <a:p>
                <a:pPr marL="0" indent="0">
                  <a:buFont typeface="Wingdings" panose="05000000000000000000" pitchFamily="2" charset="2"/>
                  <a:buNone/>
                </a:pPr>
                <a:r>
                  <a:rPr lang="en-US" altLang="zh-TW" sz="3200" dirty="0" smtClean="0"/>
                  <a:t>Data: </a:t>
                </a:r>
                <a:r>
                  <a:rPr lang="en-US" altLang="zh-TW" sz="3200" dirty="0" smtClean="0"/>
                  <a:t>{1</a:t>
                </a:r>
                <a:r>
                  <a:rPr lang="en-US" altLang="zh-TW" sz="3200" dirty="0" smtClean="0"/>
                  <a:t>, 2, </a:t>
                </a:r>
                <a:r>
                  <a:rPr lang="en-US" altLang="zh-TW" sz="3200" dirty="0" smtClean="0"/>
                  <a:t>3}</a:t>
                </a:r>
                <a:endParaRPr lang="zh-TW" altLang="en-US" sz="3200" dirty="0"/>
              </a:p>
            </p:txBody>
          </p:sp>
        </mc:Choice>
        <mc:Fallback>
          <p:sp>
            <p:nvSpPr>
              <p:cNvPr id="10" name="內容版面配置區 2"/>
              <p:cNvSpPr txBox="1">
                <a:spLocks noRot="1" noChangeAspect="1" noMove="1" noResize="1" noEditPoints="1" noAdjustHandles="1" noChangeArrowheads="1" noChangeShapeType="1" noTextEdit="1"/>
              </p:cNvSpPr>
              <p:nvPr/>
            </p:nvSpPr>
            <p:spPr>
              <a:xfrm>
                <a:off x="1457680" y="2557860"/>
                <a:ext cx="14716919" cy="1474840"/>
              </a:xfrm>
              <a:prstGeom prst="rect">
                <a:avLst/>
              </a:prstGeom>
              <a:blipFill>
                <a:blip r:embed="rId5"/>
                <a:stretch>
                  <a:fillRect l="-1036" t="-4959"/>
                </a:stretch>
              </a:blipFill>
            </p:spPr>
            <p:txBody>
              <a:bodyPr/>
              <a:lstStyle/>
              <a:p>
                <a:r>
                  <a:rPr lang="zh-TW" altLang="en-US">
                    <a:noFill/>
                  </a:rPr>
                  <a:t> </a:t>
                </a:r>
              </a:p>
            </p:txBody>
          </p:sp>
        </mc:Fallback>
      </mc:AlternateContent>
      <p:sp>
        <p:nvSpPr>
          <p:cNvPr id="11" name="動作按鈕: 上一項 10">
            <a:hlinkClick r:id="rId6" action="ppaction://hlinksldjump" highlightClick="1"/>
          </p:cNvPr>
          <p:cNvSpPr/>
          <p:nvPr/>
        </p:nvSpPr>
        <p:spPr>
          <a:xfrm>
            <a:off x="364331" y="8821558"/>
            <a:ext cx="463530" cy="398642"/>
          </a:xfrm>
          <a:prstGeom prst="actionButtonBackPreviou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1160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FD022CF-65B3-453C-B646-AE3985756B8E}"/>
              </a:ext>
            </a:extLst>
          </p:cNvPr>
          <p:cNvSpPr>
            <a:spLocks noGrp="1"/>
          </p:cNvSpPr>
          <p:nvPr>
            <p:ph type="sldNum" sz="quarter" idx="12"/>
          </p:nvPr>
        </p:nvSpPr>
        <p:spPr/>
        <p:txBody>
          <a:bodyPr/>
          <a:lstStyle/>
          <a:p>
            <a:pPr defTabSz="1300460"/>
            <a:fld id="{19B12225-5612-419B-A8D5-4B8EEE4C217E}" type="slidenum">
              <a:rPr lang="en-US">
                <a:solidFill>
                  <a:prstClr val="black">
                    <a:tint val="95000"/>
                  </a:prstClr>
                </a:solidFill>
              </a:rPr>
              <a:pPr defTabSz="1300460"/>
              <a:t>4</a:t>
            </a:fld>
            <a:endParaRPr lang="en-US">
              <a:solidFill>
                <a:prstClr val="black">
                  <a:tint val="95000"/>
                </a:prstClr>
              </a:solidFill>
            </a:endParaRPr>
          </a:p>
        </p:txBody>
      </p:sp>
      <p:pic>
        <p:nvPicPr>
          <p:cNvPr id="5122" name="Picture 2" descr="ç¸éåç">
            <a:extLst>
              <a:ext uri="{FF2B5EF4-FFF2-40B4-BE49-F238E27FC236}">
                <a16:creationId xmlns:a16="http://schemas.microsoft.com/office/drawing/2014/main" id="{1D587598-0E44-4F07-B924-A742F861E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6199" y="0"/>
            <a:ext cx="15839737" cy="89098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A0DA39A2-0890-4C30-B047-5DF1B0FDCBBD}"/>
              </a:ext>
            </a:extLst>
          </p:cNvPr>
          <p:cNvSpPr txBox="1"/>
          <p:nvPr/>
        </p:nvSpPr>
        <p:spPr>
          <a:xfrm>
            <a:off x="251971" y="9100821"/>
            <a:ext cx="14207393" cy="486287"/>
          </a:xfrm>
          <a:prstGeom prst="rect">
            <a:avLst/>
          </a:prstGeom>
          <a:noFill/>
        </p:spPr>
        <p:txBody>
          <a:bodyPr wrap="square" rtlCol="0">
            <a:spAutoFit/>
          </a:bodyPr>
          <a:lstStyle/>
          <a:p>
            <a:pPr defTabSz="1300460"/>
            <a:r>
              <a:rPr lang="en-US" altLang="zh-TW" sz="2560">
                <a:solidFill>
                  <a:srgbClr val="FF0000"/>
                </a:solidFill>
                <a:latin typeface="Arial" pitchFamily="34" charset="0"/>
                <a:ea typeface="新細明體" panose="02020500000000000000" pitchFamily="18" charset="-120"/>
                <a:cs typeface="Arial" pitchFamily="34" charset="0"/>
              </a:rPr>
              <a:t>Loss/cost/error represents the difference between current outputs and target outputs.</a:t>
            </a:r>
            <a:endParaRPr lang="zh-TW" altLang="en-US" sz="2560" dirty="0">
              <a:solidFill>
                <a:srgbClr val="FF0000"/>
              </a:solidFill>
              <a:latin typeface="Arial" pitchFamily="34" charset="0"/>
              <a:ea typeface="新細明體" panose="02020500000000000000" pitchFamily="18" charset="-120"/>
              <a:cs typeface="Arial" pitchFamily="34" charset="0"/>
            </a:endParaRPr>
          </a:p>
        </p:txBody>
      </p:sp>
      <p:sp>
        <p:nvSpPr>
          <p:cNvPr id="4" name="文字方塊 3">
            <a:extLst>
              <a:ext uri="{FF2B5EF4-FFF2-40B4-BE49-F238E27FC236}">
                <a16:creationId xmlns:a16="http://schemas.microsoft.com/office/drawing/2014/main" id="{5C44D216-ED0B-4C9C-8F4B-FF7AD188245D}"/>
              </a:ext>
            </a:extLst>
          </p:cNvPr>
          <p:cNvSpPr txBox="1"/>
          <p:nvPr/>
        </p:nvSpPr>
        <p:spPr>
          <a:xfrm>
            <a:off x="13775531" y="3800876"/>
            <a:ext cx="2667000" cy="646331"/>
          </a:xfrm>
          <a:prstGeom prst="rect">
            <a:avLst/>
          </a:prstGeom>
          <a:noFill/>
        </p:spPr>
        <p:txBody>
          <a:bodyPr wrap="square" rtlCol="0">
            <a:spAutoFit/>
          </a:bodyPr>
          <a:lstStyle/>
          <a:p>
            <a:r>
              <a:rPr lang="en-US" altLang="zh-TW" sz="3600">
                <a:solidFill>
                  <a:srgbClr val="FF0000"/>
                </a:solidFill>
                <a:latin typeface="Calibri" panose="020F0502020204030204" pitchFamily="34" charset="0"/>
                <a:cs typeface="Calibri" panose="020F0502020204030204" pitchFamily="34" charset="0"/>
              </a:rPr>
              <a:t>Learning rate</a:t>
            </a:r>
            <a:endParaRPr lang="zh-TW" altLang="en-US" sz="3600" dirty="0">
              <a:solidFill>
                <a:srgbClr val="FF0000"/>
              </a:solidFill>
              <a:latin typeface="Calibri" panose="020F0502020204030204" pitchFamily="34" charset="0"/>
              <a:cs typeface="Calibri" panose="020F0502020204030204" pitchFamily="34" charset="0"/>
            </a:endParaRPr>
          </a:p>
        </p:txBody>
      </p:sp>
      <p:sp>
        <p:nvSpPr>
          <p:cNvPr id="5" name="橢圓 4"/>
          <p:cNvSpPr/>
          <p:nvPr/>
        </p:nvSpPr>
        <p:spPr>
          <a:xfrm>
            <a:off x="8815408" y="7936836"/>
            <a:ext cx="180000" cy="180000"/>
          </a:xfrm>
          <a:prstGeom prst="ellipse">
            <a:avLst/>
          </a:prstGeom>
          <a:solidFill>
            <a:srgbClr val="0000CC"/>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7" name="直線單箭頭接點 6"/>
          <p:cNvCxnSpPr/>
          <p:nvPr/>
        </p:nvCxnSpPr>
        <p:spPr>
          <a:xfrm flipH="1">
            <a:off x="8004724" y="8016240"/>
            <a:ext cx="720000" cy="0"/>
          </a:xfrm>
          <a:prstGeom prst="straightConnector1">
            <a:avLst/>
          </a:prstGeom>
          <a:ln w="28575">
            <a:solidFill>
              <a:srgbClr val="FF0000"/>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2076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B5653A5-2C6B-44A0-B0DE-C9F415532454}"/>
              </a:ext>
            </a:extLst>
          </p:cNvPr>
          <p:cNvSpPr>
            <a:spLocks noGrp="1"/>
          </p:cNvSpPr>
          <p:nvPr>
            <p:ph type="sldNum" sz="quarter" idx="12"/>
          </p:nvPr>
        </p:nvSpPr>
        <p:spPr/>
        <p:txBody>
          <a:bodyPr/>
          <a:lstStyle/>
          <a:p>
            <a:fld id="{19B12225-5612-419B-A8D5-4B8EEE4C217E}" type="slidenum">
              <a:rPr lang="en-US" smtClean="0"/>
              <a:pPr/>
              <a:t>5</a:t>
            </a:fld>
            <a:endParaRPr lang="en-US"/>
          </a:p>
        </p:txBody>
      </p:sp>
      <p:pic>
        <p:nvPicPr>
          <p:cNvPr id="3" name="圖片 2">
            <a:extLst>
              <a:ext uri="{FF2B5EF4-FFF2-40B4-BE49-F238E27FC236}">
                <a16:creationId xmlns:a16="http://schemas.microsoft.com/office/drawing/2014/main" id="{7EAECB97-B63D-421C-A3EE-02581B7AB333}"/>
              </a:ext>
            </a:extLst>
          </p:cNvPr>
          <p:cNvPicPr>
            <a:picLocks noChangeAspect="1"/>
          </p:cNvPicPr>
          <p:nvPr/>
        </p:nvPicPr>
        <p:blipFill>
          <a:blip r:embed="rId2"/>
          <a:stretch>
            <a:fillRect/>
          </a:stretch>
        </p:blipFill>
        <p:spPr>
          <a:xfrm>
            <a:off x="135731" y="2133600"/>
            <a:ext cx="16699572" cy="6477000"/>
          </a:xfrm>
          <a:prstGeom prst="rect">
            <a:avLst/>
          </a:prstGeom>
        </p:spPr>
      </p:pic>
    </p:spTree>
    <p:extLst>
      <p:ext uri="{BB962C8B-B14F-4D97-AF65-F5344CB8AC3E}">
        <p14:creationId xmlns:p14="http://schemas.microsoft.com/office/powerpoint/2010/main" val="311251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51A673-F4EA-419B-A2FD-F72DA450A618}"/>
              </a:ext>
            </a:extLst>
          </p:cNvPr>
          <p:cNvSpPr>
            <a:spLocks noGrp="1"/>
          </p:cNvSpPr>
          <p:nvPr>
            <p:ph type="title"/>
          </p:nvPr>
        </p:nvSpPr>
        <p:spPr/>
        <p:txBody>
          <a:bodyPr/>
          <a:lstStyle/>
          <a:p>
            <a:r>
              <a:rPr lang="en-US" altLang="zh-TW"/>
              <a:t>Effect of Learning Rate</a:t>
            </a:r>
            <a:endParaRPr lang="zh-TW" altLang="en-US"/>
          </a:p>
        </p:txBody>
      </p:sp>
      <p:sp>
        <p:nvSpPr>
          <p:cNvPr id="3" name="投影片編號版面配置區 2">
            <a:extLst>
              <a:ext uri="{FF2B5EF4-FFF2-40B4-BE49-F238E27FC236}">
                <a16:creationId xmlns:a16="http://schemas.microsoft.com/office/drawing/2014/main" id="{F381AE46-FCF7-4528-97C1-F33DA1E34B97}"/>
              </a:ext>
            </a:extLst>
          </p:cNvPr>
          <p:cNvSpPr>
            <a:spLocks noGrp="1"/>
          </p:cNvSpPr>
          <p:nvPr>
            <p:ph type="sldNum" sz="quarter" idx="12"/>
          </p:nvPr>
        </p:nvSpPr>
        <p:spPr/>
        <p:txBody>
          <a:bodyPr/>
          <a:lstStyle/>
          <a:p>
            <a:fld id="{19B12225-5612-419B-A8D5-4B8EEE4C217E}" type="slidenum">
              <a:rPr lang="en-US" smtClean="0"/>
              <a:pPr/>
              <a:t>6</a:t>
            </a:fld>
            <a:endParaRPr lang="en-US"/>
          </a:p>
        </p:txBody>
      </p:sp>
      <p:pic>
        <p:nvPicPr>
          <p:cNvPr id="10242" name="Picture 2" descr="https://cdn-images-1.medium.com/max/1600/1*7fckmsDnnxFyGkG5K_oOkg.gif">
            <a:extLst>
              <a:ext uri="{FF2B5EF4-FFF2-40B4-BE49-F238E27FC236}">
                <a16:creationId xmlns:a16="http://schemas.microsoft.com/office/drawing/2014/main" id="{0A40554B-4677-4C19-A2A7-D5BAC3B5E86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43472" y="2667000"/>
            <a:ext cx="533400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cdn-images-1.medium.com/max/1600/1*HkyjYUukM-Qny8cJsd9z6w.gif">
            <a:extLst>
              <a:ext uri="{FF2B5EF4-FFF2-40B4-BE49-F238E27FC236}">
                <a16:creationId xmlns:a16="http://schemas.microsoft.com/office/drawing/2014/main" id="{840D1394-4AE5-41A6-88D2-16CFA1197FE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718131" y="2667000"/>
            <a:ext cx="533400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cdn-images-1.medium.com/max/1600/1*ogL5WUU6dMyaJWLPBeq0Mg.gif">
            <a:extLst>
              <a:ext uri="{FF2B5EF4-FFF2-40B4-BE49-F238E27FC236}">
                <a16:creationId xmlns:a16="http://schemas.microsoft.com/office/drawing/2014/main" id="{4D78EED7-1DBE-4C66-A674-07D6C8546F5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64331" y="2667000"/>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C17F37AB-9514-4490-B736-CF343156117C}"/>
              </a:ext>
            </a:extLst>
          </p:cNvPr>
          <p:cNvSpPr txBox="1"/>
          <p:nvPr/>
        </p:nvSpPr>
        <p:spPr>
          <a:xfrm>
            <a:off x="6843572" y="6963892"/>
            <a:ext cx="3733800" cy="584775"/>
          </a:xfrm>
          <a:prstGeom prst="rect">
            <a:avLst/>
          </a:prstGeom>
          <a:noFill/>
        </p:spPr>
        <p:txBody>
          <a:bodyPr wrap="square" rtlCol="0">
            <a:spAutoFit/>
          </a:bodyPr>
          <a:lstStyle/>
          <a:p>
            <a:r>
              <a:rPr lang="en-US" altLang="zh-TW" sz="3200">
                <a:latin typeface="Arial" pitchFamily="34" charset="0"/>
                <a:cs typeface="Arial" pitchFamily="34" charset="0"/>
              </a:rPr>
              <a:t>Learning rate = 0.9</a:t>
            </a:r>
            <a:endParaRPr lang="zh-TW" altLang="en-US" sz="3200" dirty="0">
              <a:latin typeface="Arial" pitchFamily="34" charset="0"/>
              <a:cs typeface="Arial" pitchFamily="34" charset="0"/>
            </a:endParaRPr>
          </a:p>
        </p:txBody>
      </p:sp>
      <p:sp>
        <p:nvSpPr>
          <p:cNvPr id="8" name="文字方塊 7">
            <a:extLst>
              <a:ext uri="{FF2B5EF4-FFF2-40B4-BE49-F238E27FC236}">
                <a16:creationId xmlns:a16="http://schemas.microsoft.com/office/drawing/2014/main" id="{D6980BF7-52B5-4296-91CC-45F2C1D8129F}"/>
              </a:ext>
            </a:extLst>
          </p:cNvPr>
          <p:cNvSpPr txBox="1"/>
          <p:nvPr/>
        </p:nvSpPr>
        <p:spPr>
          <a:xfrm>
            <a:off x="12518231" y="6963891"/>
            <a:ext cx="3733800" cy="584775"/>
          </a:xfrm>
          <a:prstGeom prst="rect">
            <a:avLst/>
          </a:prstGeom>
          <a:noFill/>
        </p:spPr>
        <p:txBody>
          <a:bodyPr wrap="square" rtlCol="0">
            <a:spAutoFit/>
          </a:bodyPr>
          <a:lstStyle/>
          <a:p>
            <a:r>
              <a:rPr lang="en-US" altLang="zh-TW" sz="3200">
                <a:latin typeface="Arial" pitchFamily="34" charset="0"/>
                <a:cs typeface="Arial" pitchFamily="34" charset="0"/>
              </a:rPr>
              <a:t>Learning rate = 0.5</a:t>
            </a:r>
            <a:endParaRPr lang="zh-TW" altLang="en-US" sz="3200" dirty="0">
              <a:latin typeface="Arial" pitchFamily="34" charset="0"/>
              <a:cs typeface="Arial" pitchFamily="34" charset="0"/>
            </a:endParaRPr>
          </a:p>
        </p:txBody>
      </p:sp>
      <p:sp>
        <p:nvSpPr>
          <p:cNvPr id="9" name="文字方塊 8">
            <a:extLst>
              <a:ext uri="{FF2B5EF4-FFF2-40B4-BE49-F238E27FC236}">
                <a16:creationId xmlns:a16="http://schemas.microsoft.com/office/drawing/2014/main" id="{C034B044-B2F8-40F5-A621-CE3528881AD2}"/>
              </a:ext>
            </a:extLst>
          </p:cNvPr>
          <p:cNvSpPr txBox="1"/>
          <p:nvPr/>
        </p:nvSpPr>
        <p:spPr>
          <a:xfrm>
            <a:off x="1206102" y="6963891"/>
            <a:ext cx="3650457" cy="584775"/>
          </a:xfrm>
          <a:prstGeom prst="rect">
            <a:avLst/>
          </a:prstGeom>
          <a:noFill/>
        </p:spPr>
        <p:txBody>
          <a:bodyPr wrap="square" rtlCol="0">
            <a:spAutoFit/>
          </a:bodyPr>
          <a:lstStyle/>
          <a:p>
            <a:r>
              <a:rPr lang="en-US" altLang="zh-TW" sz="3200">
                <a:latin typeface="Arial" pitchFamily="34" charset="0"/>
                <a:cs typeface="Arial" pitchFamily="34" charset="0"/>
              </a:rPr>
              <a:t>Learning rate = 1.0</a:t>
            </a:r>
            <a:endParaRPr lang="zh-TW" altLang="en-US" sz="3200" dirty="0">
              <a:latin typeface="Arial" pitchFamily="34" charset="0"/>
              <a:cs typeface="Arial" pitchFamily="34" charset="0"/>
            </a:endParaRPr>
          </a:p>
        </p:txBody>
      </p:sp>
      <p:pic>
        <p:nvPicPr>
          <p:cNvPr id="10" name="圖片 9"/>
          <p:cNvPicPr>
            <a:picLocks noChangeAspect="1"/>
          </p:cNvPicPr>
          <p:nvPr/>
        </p:nvPicPr>
        <p:blipFill>
          <a:blip r:embed="rId5"/>
          <a:stretch>
            <a:fillRect/>
          </a:stretch>
        </p:blipFill>
        <p:spPr>
          <a:xfrm>
            <a:off x="135731" y="9363456"/>
            <a:ext cx="10914696" cy="216000"/>
          </a:xfrm>
          <a:prstGeom prst="rect">
            <a:avLst/>
          </a:prstGeom>
        </p:spPr>
      </p:pic>
    </p:spTree>
    <p:extLst>
      <p:ext uri="{BB962C8B-B14F-4D97-AF65-F5344CB8AC3E}">
        <p14:creationId xmlns:p14="http://schemas.microsoft.com/office/powerpoint/2010/main" val="3664485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D02453A4-FE1D-4797-945B-14BEE9973B2E}"/>
              </a:ext>
            </a:extLst>
          </p:cNvPr>
          <p:cNvSpPr>
            <a:spLocks noGrp="1"/>
          </p:cNvSpPr>
          <p:nvPr>
            <p:ph type="sldNum" sz="quarter" idx="12"/>
          </p:nvPr>
        </p:nvSpPr>
        <p:spPr/>
        <p:txBody>
          <a:bodyPr/>
          <a:lstStyle/>
          <a:p>
            <a:fld id="{19B12225-5612-419B-A8D5-4B8EEE4C217E}" type="slidenum">
              <a:rPr lang="en-US" smtClean="0"/>
              <a:pPr/>
              <a:t>7</a:t>
            </a:fld>
            <a:endParaRPr 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CF29E198-31F5-46D6-BBCC-EDF12DD10EC9}"/>
                  </a:ext>
                </a:extLst>
              </p:cNvPr>
              <p:cNvSpPr txBox="1"/>
              <p:nvPr/>
            </p:nvSpPr>
            <p:spPr>
              <a:xfrm>
                <a:off x="11445758" y="4811796"/>
                <a:ext cx="3882601" cy="1143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smtClean="0">
                              <a:latin typeface="Cambria Math" panose="02040503050406030204" pitchFamily="18" charset="0"/>
                              <a:cs typeface="Arial" pitchFamily="34" charset="0"/>
                            </a:rPr>
                          </m:ctrlPr>
                        </m:sSubPr>
                        <m:e>
                          <m:r>
                            <a:rPr lang="en-US" altLang="zh-TW" sz="3600" b="0" i="1" smtClean="0">
                              <a:latin typeface="Cambria Math" panose="02040503050406030204" pitchFamily="18" charset="0"/>
                              <a:cs typeface="Arial" pitchFamily="34" charset="0"/>
                            </a:rPr>
                            <m:t>𝑤</m:t>
                          </m:r>
                        </m:e>
                        <m:sub>
                          <m:r>
                            <a:rPr lang="en-US" altLang="zh-TW" sz="3600" b="0" i="1" smtClean="0">
                              <a:latin typeface="Cambria Math" panose="02040503050406030204" pitchFamily="18" charset="0"/>
                              <a:cs typeface="Arial" pitchFamily="34" charset="0"/>
                            </a:rPr>
                            <m:t>1</m:t>
                          </m:r>
                        </m:sub>
                      </m:sSub>
                      <m:r>
                        <a:rPr lang="en-US" altLang="zh-TW" sz="3600" b="0" i="1" smtClean="0">
                          <a:latin typeface="Cambria Math" panose="02040503050406030204" pitchFamily="18" charset="0"/>
                          <a:cs typeface="Arial" pitchFamily="34" charset="0"/>
                        </a:rPr>
                        <m:t>=</m:t>
                      </m:r>
                      <m:sSub>
                        <m:sSubPr>
                          <m:ctrlPr>
                            <a:rPr lang="en-US" altLang="zh-TW" sz="3600" b="0" i="1" smtClean="0">
                              <a:latin typeface="Cambria Math" panose="02040503050406030204" pitchFamily="18" charset="0"/>
                              <a:cs typeface="Arial" pitchFamily="34" charset="0"/>
                            </a:rPr>
                          </m:ctrlPr>
                        </m:sSubPr>
                        <m:e>
                          <m:r>
                            <a:rPr lang="en-US" altLang="zh-TW" sz="3600" b="0" i="1" smtClean="0">
                              <a:latin typeface="Cambria Math" panose="02040503050406030204" pitchFamily="18" charset="0"/>
                              <a:cs typeface="Arial" pitchFamily="34" charset="0"/>
                            </a:rPr>
                            <m:t>𝑤</m:t>
                          </m:r>
                        </m:e>
                        <m:sub>
                          <m:r>
                            <a:rPr lang="en-US" altLang="zh-TW" sz="3600" b="0" i="1" smtClean="0">
                              <a:latin typeface="Cambria Math" panose="02040503050406030204" pitchFamily="18" charset="0"/>
                              <a:cs typeface="Arial" pitchFamily="34" charset="0"/>
                            </a:rPr>
                            <m:t>1</m:t>
                          </m:r>
                        </m:sub>
                      </m:sSub>
                      <m:r>
                        <a:rPr lang="en-US" altLang="zh-TW" sz="3600" b="0" i="1" smtClean="0">
                          <a:latin typeface="Cambria Math" panose="02040503050406030204" pitchFamily="18" charset="0"/>
                          <a:cs typeface="Arial" pitchFamily="34" charset="0"/>
                        </a:rPr>
                        <m:t>−</m:t>
                      </m:r>
                      <m:r>
                        <a:rPr lang="zh-TW" altLang="en-US" sz="3600" b="0" i="1" smtClean="0">
                          <a:latin typeface="Cambria Math" panose="02040503050406030204" pitchFamily="18" charset="0"/>
                          <a:cs typeface="Arial" pitchFamily="34" charset="0"/>
                        </a:rPr>
                        <m:t>𝛼</m:t>
                      </m:r>
                      <m:f>
                        <m:fPr>
                          <m:ctrlPr>
                            <a:rPr lang="en-US" altLang="zh-TW" sz="3600" b="0" i="1" smtClean="0">
                              <a:latin typeface="Cambria Math" panose="02040503050406030204" pitchFamily="18" charset="0"/>
                              <a:cs typeface="Arial" pitchFamily="34" charset="0"/>
                            </a:rPr>
                          </m:ctrlPr>
                        </m:fPr>
                        <m:num>
                          <m:r>
                            <a:rPr lang="zh-TW" altLang="en-US" sz="3600" b="0" i="1" smtClean="0">
                              <a:latin typeface="Cambria Math" panose="02040503050406030204" pitchFamily="18" charset="0"/>
                              <a:cs typeface="Arial" pitchFamily="34" charset="0"/>
                            </a:rPr>
                            <m:t>𝛿</m:t>
                          </m:r>
                          <m:r>
                            <a:rPr lang="en-US" altLang="zh-TW" sz="3600" b="0" i="1" smtClean="0">
                              <a:latin typeface="Cambria Math" panose="02040503050406030204" pitchFamily="18" charset="0"/>
                              <a:cs typeface="Arial" pitchFamily="34" charset="0"/>
                            </a:rPr>
                            <m:t>𝐿𝑜𝑠𝑠</m:t>
                          </m:r>
                        </m:num>
                        <m:den>
                          <m:sSub>
                            <m:sSubPr>
                              <m:ctrlPr>
                                <a:rPr lang="en-US" altLang="zh-TW" sz="3600" i="1">
                                  <a:latin typeface="Cambria Math" panose="02040503050406030204" pitchFamily="18" charset="0"/>
                                  <a:cs typeface="Arial" pitchFamily="34" charset="0"/>
                                </a:rPr>
                              </m:ctrlPr>
                            </m:sSubPr>
                            <m:e>
                              <m:r>
                                <a:rPr lang="zh-TW" altLang="en-US" sz="3600" i="1">
                                  <a:latin typeface="Cambria Math" panose="02040503050406030204" pitchFamily="18" charset="0"/>
                                  <a:cs typeface="Arial" pitchFamily="34" charset="0"/>
                                </a:rPr>
                                <m:t>𝛿</m:t>
                              </m:r>
                              <m:r>
                                <a:rPr lang="en-US" altLang="zh-TW" sz="3600" i="1">
                                  <a:latin typeface="Cambria Math" panose="02040503050406030204" pitchFamily="18" charset="0"/>
                                  <a:cs typeface="Arial" pitchFamily="34" charset="0"/>
                                </a:rPr>
                                <m:t>𝑤</m:t>
                              </m:r>
                            </m:e>
                            <m:sub>
                              <m:r>
                                <a:rPr lang="en-US" altLang="zh-TW" sz="3600" i="1">
                                  <a:latin typeface="Cambria Math" panose="02040503050406030204" pitchFamily="18" charset="0"/>
                                  <a:cs typeface="Arial" pitchFamily="34" charset="0"/>
                                </a:rPr>
                                <m:t>1</m:t>
                              </m:r>
                            </m:sub>
                          </m:sSub>
                        </m:den>
                      </m:f>
                    </m:oMath>
                  </m:oMathPara>
                </a14:m>
                <a:endParaRPr lang="zh-TW" altLang="en-US" sz="3600" dirty="0">
                  <a:latin typeface="Arial" pitchFamily="34" charset="0"/>
                  <a:cs typeface="Arial" pitchFamily="34" charset="0"/>
                </a:endParaRPr>
              </a:p>
            </p:txBody>
          </p:sp>
        </mc:Choice>
        <mc:Fallback xmlns="">
          <p:sp>
            <p:nvSpPr>
              <p:cNvPr id="5" name="文字方塊 4">
                <a:extLst>
                  <a:ext uri="{FF2B5EF4-FFF2-40B4-BE49-F238E27FC236}">
                    <a16:creationId xmlns:a16="http://schemas.microsoft.com/office/drawing/2014/main" id="{CF29E198-31F5-46D6-BBCC-EDF12DD10EC9}"/>
                  </a:ext>
                </a:extLst>
              </p:cNvPr>
              <p:cNvSpPr txBox="1">
                <a:spLocks noRot="1" noChangeAspect="1" noMove="1" noResize="1" noEditPoints="1" noAdjustHandles="1" noChangeArrowheads="1" noChangeShapeType="1" noTextEdit="1"/>
              </p:cNvSpPr>
              <p:nvPr/>
            </p:nvSpPr>
            <p:spPr>
              <a:xfrm>
                <a:off x="11445758" y="4811796"/>
                <a:ext cx="3882601" cy="1143775"/>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263B62BE-2068-41C5-B89F-4203668FF887}"/>
                  </a:ext>
                </a:extLst>
              </p:cNvPr>
              <p:cNvSpPr txBox="1"/>
              <p:nvPr/>
            </p:nvSpPr>
            <p:spPr>
              <a:xfrm>
                <a:off x="11499708" y="6166453"/>
                <a:ext cx="3882601" cy="1143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600" i="1" smtClean="0">
                              <a:latin typeface="Cambria Math" panose="02040503050406030204" pitchFamily="18" charset="0"/>
                              <a:cs typeface="Arial" pitchFamily="34" charset="0"/>
                            </a:rPr>
                          </m:ctrlPr>
                        </m:sSubPr>
                        <m:e>
                          <m:r>
                            <a:rPr lang="en-US" altLang="zh-TW" sz="3600" b="0" i="1" smtClean="0">
                              <a:latin typeface="Cambria Math" panose="02040503050406030204" pitchFamily="18" charset="0"/>
                              <a:cs typeface="Arial" pitchFamily="34" charset="0"/>
                            </a:rPr>
                            <m:t>𝑤</m:t>
                          </m:r>
                        </m:e>
                        <m:sub>
                          <m:r>
                            <a:rPr lang="en-US" altLang="zh-TW" sz="3600" b="0" i="1" smtClean="0">
                              <a:latin typeface="Cambria Math" panose="02040503050406030204" pitchFamily="18" charset="0"/>
                              <a:cs typeface="Arial" pitchFamily="34" charset="0"/>
                            </a:rPr>
                            <m:t>2</m:t>
                          </m:r>
                        </m:sub>
                      </m:sSub>
                      <m:r>
                        <a:rPr lang="en-US" altLang="zh-TW" sz="3600" b="0" i="1" smtClean="0">
                          <a:latin typeface="Cambria Math" panose="02040503050406030204" pitchFamily="18" charset="0"/>
                          <a:cs typeface="Arial" pitchFamily="34" charset="0"/>
                        </a:rPr>
                        <m:t>=</m:t>
                      </m:r>
                      <m:sSub>
                        <m:sSubPr>
                          <m:ctrlPr>
                            <a:rPr lang="en-US" altLang="zh-TW" sz="3600" b="0" i="1" smtClean="0">
                              <a:latin typeface="Cambria Math" panose="02040503050406030204" pitchFamily="18" charset="0"/>
                              <a:cs typeface="Arial" pitchFamily="34" charset="0"/>
                            </a:rPr>
                          </m:ctrlPr>
                        </m:sSubPr>
                        <m:e>
                          <m:r>
                            <a:rPr lang="en-US" altLang="zh-TW" sz="3600" b="0" i="1" smtClean="0">
                              <a:latin typeface="Cambria Math" panose="02040503050406030204" pitchFamily="18" charset="0"/>
                              <a:cs typeface="Arial" pitchFamily="34" charset="0"/>
                            </a:rPr>
                            <m:t>𝑤</m:t>
                          </m:r>
                        </m:e>
                        <m:sub>
                          <m:r>
                            <a:rPr lang="en-US" altLang="zh-TW" sz="3600" b="0" i="1" smtClean="0">
                              <a:latin typeface="Cambria Math" panose="02040503050406030204" pitchFamily="18" charset="0"/>
                              <a:cs typeface="Arial" pitchFamily="34" charset="0"/>
                            </a:rPr>
                            <m:t>2</m:t>
                          </m:r>
                        </m:sub>
                      </m:sSub>
                      <m:r>
                        <a:rPr lang="en-US" altLang="zh-TW" sz="3600" b="0" i="1" smtClean="0">
                          <a:latin typeface="Cambria Math" panose="02040503050406030204" pitchFamily="18" charset="0"/>
                          <a:cs typeface="Arial" pitchFamily="34" charset="0"/>
                        </a:rPr>
                        <m:t>−</m:t>
                      </m:r>
                      <m:r>
                        <a:rPr lang="zh-TW" altLang="en-US" sz="3600" b="0" i="1" smtClean="0">
                          <a:latin typeface="Cambria Math" panose="02040503050406030204" pitchFamily="18" charset="0"/>
                          <a:cs typeface="Arial" pitchFamily="34" charset="0"/>
                        </a:rPr>
                        <m:t>𝛼</m:t>
                      </m:r>
                      <m:f>
                        <m:fPr>
                          <m:ctrlPr>
                            <a:rPr lang="en-US" altLang="zh-TW" sz="3600" b="0" i="1" smtClean="0">
                              <a:latin typeface="Cambria Math" panose="02040503050406030204" pitchFamily="18" charset="0"/>
                              <a:cs typeface="Arial" pitchFamily="34" charset="0"/>
                            </a:rPr>
                          </m:ctrlPr>
                        </m:fPr>
                        <m:num>
                          <m:r>
                            <a:rPr lang="zh-TW" altLang="en-US" sz="3600" b="0" i="1" smtClean="0">
                              <a:latin typeface="Cambria Math" panose="02040503050406030204" pitchFamily="18" charset="0"/>
                              <a:cs typeface="Arial" pitchFamily="34" charset="0"/>
                            </a:rPr>
                            <m:t>𝛿</m:t>
                          </m:r>
                          <m:r>
                            <a:rPr lang="en-US" altLang="zh-TW" sz="3600" b="0" i="1" smtClean="0">
                              <a:latin typeface="Cambria Math" panose="02040503050406030204" pitchFamily="18" charset="0"/>
                              <a:cs typeface="Arial" pitchFamily="34" charset="0"/>
                            </a:rPr>
                            <m:t>𝐿𝑜𝑠𝑠</m:t>
                          </m:r>
                        </m:num>
                        <m:den>
                          <m:sSub>
                            <m:sSubPr>
                              <m:ctrlPr>
                                <a:rPr lang="en-US" altLang="zh-TW" sz="3600" i="1">
                                  <a:latin typeface="Cambria Math" panose="02040503050406030204" pitchFamily="18" charset="0"/>
                                  <a:cs typeface="Arial" pitchFamily="34" charset="0"/>
                                </a:rPr>
                              </m:ctrlPr>
                            </m:sSubPr>
                            <m:e>
                              <m:r>
                                <a:rPr lang="zh-TW" altLang="en-US" sz="3600" i="1">
                                  <a:latin typeface="Cambria Math" panose="02040503050406030204" pitchFamily="18" charset="0"/>
                                  <a:cs typeface="Arial" pitchFamily="34" charset="0"/>
                                </a:rPr>
                                <m:t>𝛿</m:t>
                              </m:r>
                              <m:r>
                                <a:rPr lang="en-US" altLang="zh-TW" sz="3600" i="1">
                                  <a:latin typeface="Cambria Math" panose="02040503050406030204" pitchFamily="18" charset="0"/>
                                  <a:cs typeface="Arial" pitchFamily="34" charset="0"/>
                                </a:rPr>
                                <m:t>𝑤</m:t>
                              </m:r>
                            </m:e>
                            <m:sub>
                              <m:r>
                                <a:rPr lang="en-US" altLang="zh-TW" sz="3600" b="0" i="1" smtClean="0">
                                  <a:latin typeface="Cambria Math" panose="02040503050406030204" pitchFamily="18" charset="0"/>
                                  <a:cs typeface="Arial" pitchFamily="34" charset="0"/>
                                </a:rPr>
                                <m:t>2</m:t>
                              </m:r>
                            </m:sub>
                          </m:sSub>
                        </m:den>
                      </m:f>
                    </m:oMath>
                  </m:oMathPara>
                </a14:m>
                <a:endParaRPr lang="zh-TW" altLang="en-US" sz="3600" dirty="0">
                  <a:latin typeface="Arial" pitchFamily="34" charset="0"/>
                  <a:cs typeface="Arial" pitchFamily="34" charset="0"/>
                </a:endParaRPr>
              </a:p>
            </p:txBody>
          </p:sp>
        </mc:Choice>
        <mc:Fallback xmlns="">
          <p:sp>
            <p:nvSpPr>
              <p:cNvPr id="6" name="文字方塊 5">
                <a:extLst>
                  <a:ext uri="{FF2B5EF4-FFF2-40B4-BE49-F238E27FC236}">
                    <a16:creationId xmlns:a16="http://schemas.microsoft.com/office/drawing/2014/main" id="{263B62BE-2068-41C5-B89F-4203668FF887}"/>
                  </a:ext>
                </a:extLst>
              </p:cNvPr>
              <p:cNvSpPr txBox="1">
                <a:spLocks noRot="1" noChangeAspect="1" noMove="1" noResize="1" noEditPoints="1" noAdjustHandles="1" noChangeArrowheads="1" noChangeShapeType="1" noTextEdit="1"/>
              </p:cNvSpPr>
              <p:nvPr/>
            </p:nvSpPr>
            <p:spPr>
              <a:xfrm>
                <a:off x="11499708" y="6166453"/>
                <a:ext cx="3882601" cy="1143775"/>
              </a:xfrm>
              <a:prstGeom prst="rect">
                <a:avLst/>
              </a:prstGeom>
              <a:blipFill>
                <a:blip r:embed="rId3"/>
                <a:stretch>
                  <a:fillRect/>
                </a:stretch>
              </a:blipFill>
            </p:spPr>
            <p:txBody>
              <a:bodyPr/>
              <a:lstStyle/>
              <a:p>
                <a:r>
                  <a:rPr lang="zh-TW" altLang="en-US">
                    <a:noFill/>
                  </a:rPr>
                  <a:t> </a:t>
                </a:r>
              </a:p>
            </p:txBody>
          </p:sp>
        </mc:Fallback>
      </mc:AlternateContent>
      <p:grpSp>
        <p:nvGrpSpPr>
          <p:cNvPr id="14" name="群組 13">
            <a:extLst>
              <a:ext uri="{FF2B5EF4-FFF2-40B4-BE49-F238E27FC236}">
                <a16:creationId xmlns:a16="http://schemas.microsoft.com/office/drawing/2014/main" id="{1FEF1A55-001E-42F9-8D96-FB2D41F94716}"/>
              </a:ext>
            </a:extLst>
          </p:cNvPr>
          <p:cNvGrpSpPr/>
          <p:nvPr/>
        </p:nvGrpSpPr>
        <p:grpSpPr>
          <a:xfrm>
            <a:off x="364331" y="1215628"/>
            <a:ext cx="9372600" cy="7322344"/>
            <a:chOff x="183931" y="1215628"/>
            <a:chExt cx="9372600" cy="7322344"/>
          </a:xfrm>
        </p:grpSpPr>
        <p:pic>
          <p:nvPicPr>
            <p:cNvPr id="4" name="Picture 2" descr="How to use deep learning on satellite imagery — Playing with the ...">
              <a:extLst>
                <a:ext uri="{FF2B5EF4-FFF2-40B4-BE49-F238E27FC236}">
                  <a16:creationId xmlns:a16="http://schemas.microsoft.com/office/drawing/2014/main" id="{C4CFB097-50C6-4844-B862-2832E69720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26" t="7143" r="6370" b="3571"/>
            <a:stretch/>
          </p:blipFill>
          <p:spPr bwMode="auto">
            <a:xfrm>
              <a:off x="183931" y="1215628"/>
              <a:ext cx="9372600" cy="73223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569F27E0-49AD-4F53-A974-24208D86744E}"/>
                    </a:ext>
                  </a:extLst>
                </p:cNvPr>
                <p:cNvSpPr txBox="1"/>
                <p:nvPr/>
              </p:nvSpPr>
              <p:spPr>
                <a:xfrm>
                  <a:off x="6688931" y="7759344"/>
                  <a:ext cx="100710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3600" b="0" i="1" smtClean="0">
                                <a:latin typeface="Cambria Math" panose="02040503050406030204" pitchFamily="18" charset="0"/>
                                <a:cs typeface="Arial" pitchFamily="34" charset="0"/>
                              </a:rPr>
                            </m:ctrlPr>
                          </m:sSubPr>
                          <m:e>
                            <m:r>
                              <a:rPr lang="en-US" altLang="zh-TW" sz="3600" b="0" i="1" smtClean="0">
                                <a:latin typeface="Cambria Math" panose="02040503050406030204" pitchFamily="18" charset="0"/>
                                <a:cs typeface="Arial" pitchFamily="34" charset="0"/>
                              </a:rPr>
                              <m:t>𝑤</m:t>
                            </m:r>
                          </m:e>
                          <m:sub>
                            <m:r>
                              <a:rPr lang="en-US" altLang="zh-TW" sz="3600" b="0" i="1" smtClean="0">
                                <a:latin typeface="Cambria Math" panose="02040503050406030204" pitchFamily="18" charset="0"/>
                                <a:cs typeface="Arial" pitchFamily="34" charset="0"/>
                              </a:rPr>
                              <m:t>2</m:t>
                            </m:r>
                          </m:sub>
                        </m:sSub>
                      </m:oMath>
                    </m:oMathPara>
                  </a14:m>
                  <a:endParaRPr lang="zh-TW" altLang="en-US" sz="3600"/>
                </a:p>
              </p:txBody>
            </p:sp>
          </mc:Choice>
          <mc:Fallback xmlns="">
            <p:sp>
              <p:nvSpPr>
                <p:cNvPr id="9" name="文字方塊 8">
                  <a:extLst>
                    <a:ext uri="{FF2B5EF4-FFF2-40B4-BE49-F238E27FC236}">
                      <a16:creationId xmlns:a16="http://schemas.microsoft.com/office/drawing/2014/main" id="{569F27E0-49AD-4F53-A974-24208D86744E}"/>
                    </a:ext>
                  </a:extLst>
                </p:cNvPr>
                <p:cNvSpPr txBox="1">
                  <a:spLocks noRot="1" noChangeAspect="1" noMove="1" noResize="1" noEditPoints="1" noAdjustHandles="1" noChangeArrowheads="1" noChangeShapeType="1" noTextEdit="1"/>
                </p:cNvSpPr>
                <p:nvPr/>
              </p:nvSpPr>
              <p:spPr>
                <a:xfrm>
                  <a:off x="6688931" y="7759344"/>
                  <a:ext cx="1007101" cy="646331"/>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67140947-3F16-4378-B926-91CF175303DC}"/>
                    </a:ext>
                  </a:extLst>
                </p:cNvPr>
                <p:cNvSpPr txBox="1"/>
                <p:nvPr/>
              </p:nvSpPr>
              <p:spPr>
                <a:xfrm>
                  <a:off x="1202531" y="7297609"/>
                  <a:ext cx="100710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3600" b="0" i="1" smtClean="0">
                                <a:latin typeface="Cambria Math" panose="02040503050406030204" pitchFamily="18" charset="0"/>
                                <a:cs typeface="Arial" pitchFamily="34" charset="0"/>
                              </a:rPr>
                            </m:ctrlPr>
                          </m:sSubPr>
                          <m:e>
                            <m:r>
                              <a:rPr lang="en-US" altLang="zh-TW" sz="3600" b="0" i="1" smtClean="0">
                                <a:latin typeface="Cambria Math" panose="02040503050406030204" pitchFamily="18" charset="0"/>
                                <a:cs typeface="Arial" pitchFamily="34" charset="0"/>
                              </a:rPr>
                              <m:t>𝑤</m:t>
                            </m:r>
                          </m:e>
                          <m:sub>
                            <m:r>
                              <a:rPr lang="en-US" altLang="zh-TW" sz="3600" b="0" i="1" smtClean="0">
                                <a:latin typeface="Cambria Math" panose="02040503050406030204" pitchFamily="18" charset="0"/>
                                <a:cs typeface="Arial" pitchFamily="34" charset="0"/>
                              </a:rPr>
                              <m:t>1</m:t>
                            </m:r>
                          </m:sub>
                        </m:sSub>
                      </m:oMath>
                    </m:oMathPara>
                  </a14:m>
                  <a:endParaRPr lang="zh-TW" altLang="en-US" sz="3600"/>
                </a:p>
              </p:txBody>
            </p:sp>
          </mc:Choice>
          <mc:Fallback xmlns="">
            <p:sp>
              <p:nvSpPr>
                <p:cNvPr id="10" name="文字方塊 9">
                  <a:extLst>
                    <a:ext uri="{FF2B5EF4-FFF2-40B4-BE49-F238E27FC236}">
                      <a16:creationId xmlns:a16="http://schemas.microsoft.com/office/drawing/2014/main" id="{67140947-3F16-4378-B926-91CF175303DC}"/>
                    </a:ext>
                  </a:extLst>
                </p:cNvPr>
                <p:cNvSpPr txBox="1">
                  <a:spLocks noRot="1" noChangeAspect="1" noMove="1" noResize="1" noEditPoints="1" noAdjustHandles="1" noChangeArrowheads="1" noChangeShapeType="1" noTextEdit="1"/>
                </p:cNvSpPr>
                <p:nvPr/>
              </p:nvSpPr>
              <p:spPr>
                <a:xfrm>
                  <a:off x="1202531" y="7297609"/>
                  <a:ext cx="1007101" cy="64633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9609998-7128-428E-9515-0CDB6962C310}"/>
                    </a:ext>
                  </a:extLst>
                </p:cNvPr>
                <p:cNvSpPr txBox="1"/>
                <p:nvPr/>
              </p:nvSpPr>
              <p:spPr>
                <a:xfrm>
                  <a:off x="338055" y="1524000"/>
                  <a:ext cx="113421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3600" b="1" i="1" smtClean="0">
                            <a:latin typeface="Cambria Math" panose="02040503050406030204" pitchFamily="18" charset="0"/>
                            <a:cs typeface="Arial" pitchFamily="34" charset="0"/>
                          </a:rPr>
                          <m:t>𝑳𝒐𝒔𝒔</m:t>
                        </m:r>
                      </m:oMath>
                    </m:oMathPara>
                  </a14:m>
                  <a:endParaRPr lang="zh-TW" altLang="en-US" sz="3600" b="1"/>
                </a:p>
              </p:txBody>
            </p:sp>
          </mc:Choice>
          <mc:Fallback xmlns="">
            <p:sp>
              <p:nvSpPr>
                <p:cNvPr id="12" name="文字方塊 11">
                  <a:extLst>
                    <a:ext uri="{FF2B5EF4-FFF2-40B4-BE49-F238E27FC236}">
                      <a16:creationId xmlns:a16="http://schemas.microsoft.com/office/drawing/2014/main" id="{F9609998-7128-428E-9515-0CDB6962C310}"/>
                    </a:ext>
                  </a:extLst>
                </p:cNvPr>
                <p:cNvSpPr txBox="1">
                  <a:spLocks noRot="1" noChangeAspect="1" noMove="1" noResize="1" noEditPoints="1" noAdjustHandles="1" noChangeArrowheads="1" noChangeShapeType="1" noTextEdit="1"/>
                </p:cNvSpPr>
                <p:nvPr/>
              </p:nvSpPr>
              <p:spPr>
                <a:xfrm>
                  <a:off x="338055" y="1524000"/>
                  <a:ext cx="1134214" cy="646331"/>
                </a:xfrm>
                <a:prstGeom prst="rect">
                  <a:avLst/>
                </a:prstGeom>
                <a:blipFill>
                  <a:blip r:embed="rId7"/>
                  <a:stretch>
                    <a:fillRect/>
                  </a:stretch>
                </a:blipFill>
              </p:spPr>
              <p:txBody>
                <a:bodyPr/>
                <a:lstStyle/>
                <a:p>
                  <a:r>
                    <a:rPr lang="zh-TW" altLang="en-US">
                      <a:noFill/>
                    </a:rPr>
                    <a:t> </a:t>
                  </a:r>
                </a:p>
              </p:txBody>
            </p:sp>
          </mc:Fallback>
        </mc:AlternateContent>
      </p:grpSp>
      <p:sp>
        <p:nvSpPr>
          <p:cNvPr id="13" name="文字方塊 12">
            <a:extLst>
              <a:ext uri="{FF2B5EF4-FFF2-40B4-BE49-F238E27FC236}">
                <a16:creationId xmlns:a16="http://schemas.microsoft.com/office/drawing/2014/main" id="{69FC75F2-478F-4ADE-864B-72031A0EC708}"/>
              </a:ext>
            </a:extLst>
          </p:cNvPr>
          <p:cNvSpPr txBox="1"/>
          <p:nvPr/>
        </p:nvSpPr>
        <p:spPr>
          <a:xfrm>
            <a:off x="9710655" y="310719"/>
            <a:ext cx="7265277" cy="2923877"/>
          </a:xfrm>
          <a:prstGeom prst="rect">
            <a:avLst/>
          </a:prstGeom>
          <a:noFill/>
        </p:spPr>
        <p:txBody>
          <a:bodyPr wrap="square" rtlCol="0">
            <a:spAutoFit/>
          </a:bodyPr>
          <a:lstStyle/>
          <a:p>
            <a:r>
              <a:rPr lang="en-US" altLang="zh-TW" sz="4000" b="1" dirty="0">
                <a:latin typeface="Calibri" panose="020F0502020204030204" pitchFamily="34" charset="0"/>
                <a:cs typeface="Calibri" panose="020F0502020204030204" pitchFamily="34" charset="0"/>
              </a:rPr>
              <a:t>Problems</a:t>
            </a:r>
            <a:r>
              <a:rPr lang="en-US" altLang="zh-TW" sz="4000" dirty="0">
                <a:latin typeface="Calibri" panose="020F0502020204030204" pitchFamily="34" charset="0"/>
                <a:cs typeface="Calibri" panose="020F0502020204030204" pitchFamily="34" charset="0"/>
              </a:rPr>
              <a:t>:</a:t>
            </a:r>
          </a:p>
          <a:p>
            <a:pPr marL="450850" indent="-450850">
              <a:buFont typeface="+mj-lt"/>
              <a:buAutoNum type="arabicPeriod"/>
            </a:pPr>
            <a:r>
              <a:rPr lang="en-US" altLang="zh-TW" sz="3600" dirty="0">
                <a:latin typeface="Calibri" panose="020F0502020204030204" pitchFamily="34" charset="0"/>
                <a:cs typeface="Calibri" panose="020F0502020204030204" pitchFamily="34" charset="0"/>
              </a:rPr>
              <a:t>Some </a:t>
            </a:r>
            <a:r>
              <a:rPr lang="en-US" altLang="zh-TW" sz="3600" dirty="0">
                <a:solidFill>
                  <a:srgbClr val="FF0000"/>
                </a:solidFill>
                <a:latin typeface="Calibri" panose="020F0502020204030204" pitchFamily="34" charset="0"/>
                <a:cs typeface="Calibri" panose="020F0502020204030204" pitchFamily="34" charset="0"/>
              </a:rPr>
              <a:t>regions</a:t>
            </a:r>
            <a:r>
              <a:rPr lang="en-US" altLang="zh-TW" sz="3600" dirty="0">
                <a:latin typeface="Calibri" panose="020F0502020204030204" pitchFamily="34" charset="0"/>
                <a:cs typeface="Calibri" panose="020F0502020204030204" pitchFamily="34" charset="0"/>
              </a:rPr>
              <a:t> are </a:t>
            </a:r>
            <a:r>
              <a:rPr lang="en-US" altLang="zh-TW" sz="3600" dirty="0">
                <a:solidFill>
                  <a:srgbClr val="FF0000"/>
                </a:solidFill>
                <a:latin typeface="Calibri" panose="020F0502020204030204" pitchFamily="34" charset="0"/>
                <a:cs typeface="Calibri" panose="020F0502020204030204" pitchFamily="34" charset="0"/>
              </a:rPr>
              <a:t>flat</a:t>
            </a:r>
            <a:r>
              <a:rPr lang="en-US" altLang="zh-TW" sz="3600" dirty="0">
                <a:latin typeface="Calibri" panose="020F0502020204030204" pitchFamily="34" charset="0"/>
                <a:cs typeface="Calibri" panose="020F0502020204030204" pitchFamily="34" charset="0"/>
              </a:rPr>
              <a:t> and some are </a:t>
            </a:r>
            <a:r>
              <a:rPr lang="en-US" altLang="zh-TW" sz="3600" dirty="0">
                <a:solidFill>
                  <a:srgbClr val="FF0000"/>
                </a:solidFill>
                <a:latin typeface="Calibri" panose="020F0502020204030204" pitchFamily="34" charset="0"/>
                <a:cs typeface="Calibri" panose="020F0502020204030204" pitchFamily="34" charset="0"/>
              </a:rPr>
              <a:t>steep</a:t>
            </a:r>
            <a:r>
              <a:rPr lang="en-US" altLang="zh-TW" sz="3600" dirty="0">
                <a:latin typeface="Calibri" panose="020F0502020204030204" pitchFamily="34" charset="0"/>
                <a:cs typeface="Calibri" panose="020F0502020204030204" pitchFamily="34" charset="0"/>
              </a:rPr>
              <a:t>.</a:t>
            </a:r>
          </a:p>
          <a:p>
            <a:pPr marL="450850" indent="-450850">
              <a:buFont typeface="+mj-lt"/>
              <a:buAutoNum type="arabicPeriod"/>
            </a:pPr>
            <a:r>
              <a:rPr lang="en-US" altLang="zh-TW" sz="3600" dirty="0">
                <a:latin typeface="Calibri" panose="020F0502020204030204" pitchFamily="34" charset="0"/>
                <a:cs typeface="Calibri" panose="020F0502020204030204" pitchFamily="34" charset="0"/>
              </a:rPr>
              <a:t>In a region, some </a:t>
            </a:r>
            <a:r>
              <a:rPr lang="en-US" altLang="zh-TW" sz="3600" dirty="0">
                <a:solidFill>
                  <a:srgbClr val="FF0000"/>
                </a:solidFill>
                <a:latin typeface="Calibri" panose="020F0502020204030204" pitchFamily="34" charset="0"/>
                <a:cs typeface="Calibri" panose="020F0502020204030204" pitchFamily="34" charset="0"/>
              </a:rPr>
              <a:t>direction</a:t>
            </a:r>
            <a:r>
              <a:rPr lang="en-US" altLang="zh-TW" sz="3600" dirty="0">
                <a:latin typeface="Calibri" panose="020F0502020204030204" pitchFamily="34" charset="0"/>
                <a:cs typeface="Calibri" panose="020F0502020204030204" pitchFamily="34" charset="0"/>
              </a:rPr>
              <a:t> is </a:t>
            </a:r>
            <a:r>
              <a:rPr lang="en-US" altLang="zh-TW" sz="3600" dirty="0">
                <a:solidFill>
                  <a:srgbClr val="FF0000"/>
                </a:solidFill>
                <a:latin typeface="Calibri" panose="020F0502020204030204" pitchFamily="34" charset="0"/>
                <a:cs typeface="Calibri" panose="020F0502020204030204" pitchFamily="34" charset="0"/>
              </a:rPr>
              <a:t>flat</a:t>
            </a:r>
            <a:r>
              <a:rPr lang="en-US" altLang="zh-TW" sz="3600" dirty="0">
                <a:latin typeface="Calibri" panose="020F0502020204030204" pitchFamily="34" charset="0"/>
                <a:cs typeface="Calibri" panose="020F0502020204030204" pitchFamily="34" charset="0"/>
              </a:rPr>
              <a:t> and some is </a:t>
            </a:r>
            <a:r>
              <a:rPr lang="en-US" altLang="zh-TW" sz="3600" dirty="0">
                <a:solidFill>
                  <a:srgbClr val="FF0000"/>
                </a:solidFill>
                <a:latin typeface="Calibri" panose="020F0502020204030204" pitchFamily="34" charset="0"/>
                <a:cs typeface="Calibri" panose="020F0502020204030204" pitchFamily="34" charset="0"/>
              </a:rPr>
              <a:t>steep</a:t>
            </a:r>
            <a:r>
              <a:rPr lang="en-US" altLang="zh-TW" sz="3600"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0DFCC1F0-3B43-49AB-A367-80D3DFA288FB}"/>
                  </a:ext>
                </a:extLst>
              </p:cNvPr>
              <p:cNvSpPr txBox="1"/>
              <p:nvPr/>
            </p:nvSpPr>
            <p:spPr>
              <a:xfrm>
                <a:off x="11445758" y="3266190"/>
                <a:ext cx="3532249" cy="1053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b="1" i="1" smtClean="0">
                          <a:latin typeface="Cambria Math" panose="02040503050406030204" pitchFamily="18" charset="0"/>
                          <a:cs typeface="Arial" pitchFamily="34" charset="0"/>
                        </a:rPr>
                        <m:t>𝒘</m:t>
                      </m:r>
                      <m:r>
                        <a:rPr lang="en-US" altLang="zh-TW" sz="3600" b="0" i="1" smtClean="0">
                          <a:latin typeface="Cambria Math" panose="02040503050406030204" pitchFamily="18" charset="0"/>
                          <a:cs typeface="Arial" pitchFamily="34" charset="0"/>
                        </a:rPr>
                        <m:t>=</m:t>
                      </m:r>
                      <m:r>
                        <a:rPr lang="en-US" altLang="zh-TW" sz="3600" b="1" i="1" smtClean="0">
                          <a:latin typeface="Cambria Math" panose="02040503050406030204" pitchFamily="18" charset="0"/>
                          <a:cs typeface="Arial" pitchFamily="34" charset="0"/>
                        </a:rPr>
                        <m:t>𝒘</m:t>
                      </m:r>
                      <m:r>
                        <a:rPr lang="en-US" altLang="zh-TW" sz="3600" b="0" i="1" smtClean="0">
                          <a:latin typeface="Cambria Math" panose="02040503050406030204" pitchFamily="18" charset="0"/>
                          <a:cs typeface="Arial" pitchFamily="34" charset="0"/>
                        </a:rPr>
                        <m:t>−</m:t>
                      </m:r>
                      <m:r>
                        <a:rPr lang="zh-TW" altLang="en-US" sz="3600" b="0" i="1" smtClean="0">
                          <a:latin typeface="Cambria Math" panose="02040503050406030204" pitchFamily="18" charset="0"/>
                          <a:cs typeface="Arial" pitchFamily="34" charset="0"/>
                        </a:rPr>
                        <m:t>𝛼</m:t>
                      </m:r>
                      <m:f>
                        <m:fPr>
                          <m:ctrlPr>
                            <a:rPr lang="en-US" altLang="zh-TW" sz="3600" b="0" i="1" smtClean="0">
                              <a:latin typeface="Cambria Math" panose="02040503050406030204" pitchFamily="18" charset="0"/>
                              <a:cs typeface="Arial" pitchFamily="34" charset="0"/>
                            </a:rPr>
                          </m:ctrlPr>
                        </m:fPr>
                        <m:num>
                          <m:r>
                            <a:rPr lang="zh-TW" altLang="en-US" sz="3600" b="0" i="1" smtClean="0">
                              <a:latin typeface="Cambria Math" panose="02040503050406030204" pitchFamily="18" charset="0"/>
                              <a:cs typeface="Arial" pitchFamily="34" charset="0"/>
                            </a:rPr>
                            <m:t>𝛿</m:t>
                          </m:r>
                          <m:r>
                            <a:rPr lang="en-US" altLang="zh-TW" sz="3600" b="0" i="1" smtClean="0">
                              <a:latin typeface="Cambria Math" panose="02040503050406030204" pitchFamily="18" charset="0"/>
                              <a:cs typeface="Arial" pitchFamily="34" charset="0"/>
                            </a:rPr>
                            <m:t>𝐿𝑜𝑠𝑠</m:t>
                          </m:r>
                        </m:num>
                        <m:den>
                          <m:r>
                            <a:rPr lang="zh-TW" altLang="en-US" sz="3600" i="1">
                              <a:latin typeface="Cambria Math" panose="02040503050406030204" pitchFamily="18" charset="0"/>
                              <a:cs typeface="Arial" pitchFamily="34" charset="0"/>
                            </a:rPr>
                            <m:t>𝛿</m:t>
                          </m:r>
                          <m:r>
                            <a:rPr lang="en-US" altLang="zh-TW" sz="3600" b="1" i="1" smtClean="0">
                              <a:latin typeface="Cambria Math" panose="02040503050406030204" pitchFamily="18" charset="0"/>
                              <a:cs typeface="Arial" pitchFamily="34" charset="0"/>
                            </a:rPr>
                            <m:t>𝒘</m:t>
                          </m:r>
                        </m:den>
                      </m:f>
                    </m:oMath>
                  </m:oMathPara>
                </a14:m>
                <a:endParaRPr lang="zh-TW" altLang="en-US" sz="3600" dirty="0">
                  <a:latin typeface="Arial" pitchFamily="34" charset="0"/>
                  <a:cs typeface="Arial" pitchFamily="34" charset="0"/>
                </a:endParaRPr>
              </a:p>
            </p:txBody>
          </p:sp>
        </mc:Choice>
        <mc:Fallback xmlns="">
          <p:sp>
            <p:nvSpPr>
              <p:cNvPr id="15" name="文字方塊 14">
                <a:extLst>
                  <a:ext uri="{FF2B5EF4-FFF2-40B4-BE49-F238E27FC236}">
                    <a16:creationId xmlns:a16="http://schemas.microsoft.com/office/drawing/2014/main" id="{0DFCC1F0-3B43-49AB-A367-80D3DFA288FB}"/>
                  </a:ext>
                </a:extLst>
              </p:cNvPr>
              <p:cNvSpPr txBox="1">
                <a:spLocks noRot="1" noChangeAspect="1" noMove="1" noResize="1" noEditPoints="1" noAdjustHandles="1" noChangeArrowheads="1" noChangeShapeType="1" noTextEdit="1"/>
              </p:cNvSpPr>
              <p:nvPr/>
            </p:nvSpPr>
            <p:spPr>
              <a:xfrm>
                <a:off x="11445758" y="3266190"/>
                <a:ext cx="3532249" cy="1053109"/>
              </a:xfrm>
              <a:prstGeom prst="rect">
                <a:avLst/>
              </a:prstGeom>
              <a:blipFill>
                <a:blip r:embed="rId8"/>
                <a:stretch>
                  <a:fillRect/>
                </a:stretch>
              </a:blipFill>
            </p:spPr>
            <p:txBody>
              <a:bodyPr/>
              <a:lstStyle/>
              <a:p>
                <a:r>
                  <a:rPr lang="zh-TW" altLang="en-US">
                    <a:noFill/>
                  </a:rPr>
                  <a:t> </a:t>
                </a:r>
              </a:p>
            </p:txBody>
          </p:sp>
        </mc:Fallback>
      </mc:AlternateContent>
      <p:sp>
        <p:nvSpPr>
          <p:cNvPr id="16" name="箭號: 向右 15">
            <a:extLst>
              <a:ext uri="{FF2B5EF4-FFF2-40B4-BE49-F238E27FC236}">
                <a16:creationId xmlns:a16="http://schemas.microsoft.com/office/drawing/2014/main" id="{C13777D1-9295-4758-9FFF-F2BDE990B23A}"/>
              </a:ext>
            </a:extLst>
          </p:cNvPr>
          <p:cNvSpPr/>
          <p:nvPr/>
        </p:nvSpPr>
        <p:spPr>
          <a:xfrm>
            <a:off x="10498931" y="4267495"/>
            <a:ext cx="838200" cy="515398"/>
          </a:xfrm>
          <a:prstGeom prst="rightArrow">
            <a:avLst/>
          </a:prstGeom>
          <a:solidFill>
            <a:srgbClr val="0000CC"/>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93426BC2-C4B8-4269-B45C-E7E13DBDDFD6}"/>
              </a:ext>
            </a:extLst>
          </p:cNvPr>
          <p:cNvSpPr txBox="1"/>
          <p:nvPr/>
        </p:nvSpPr>
        <p:spPr>
          <a:xfrm>
            <a:off x="10041731" y="7497734"/>
            <a:ext cx="6705600" cy="1815882"/>
          </a:xfrm>
          <a:prstGeom prst="rect">
            <a:avLst/>
          </a:prstGeom>
          <a:noFill/>
        </p:spPr>
        <p:txBody>
          <a:bodyPr wrap="square" rtlCol="0">
            <a:spAutoFit/>
          </a:bodyPr>
          <a:lstStyle/>
          <a:p>
            <a:r>
              <a:rPr lang="en-US" altLang="zh-TW" sz="4000" b="1" dirty="0">
                <a:latin typeface="Calibri" panose="020F0502020204030204" pitchFamily="34" charset="0"/>
                <a:cs typeface="Calibri" panose="020F0502020204030204" pitchFamily="34" charset="0"/>
              </a:rPr>
              <a:t>Solutions:</a:t>
            </a:r>
            <a:endParaRPr lang="en-US" altLang="zh-TW" sz="4000" dirty="0">
              <a:latin typeface="Calibri" panose="020F0502020204030204" pitchFamily="34" charset="0"/>
              <a:cs typeface="Calibri" panose="020F0502020204030204" pitchFamily="34" charset="0"/>
            </a:endParaRPr>
          </a:p>
          <a:p>
            <a:pPr marL="361950" indent="-361950">
              <a:buFont typeface="Arial" panose="020B0604020202020204" pitchFamily="34" charset="0"/>
              <a:buChar char="•"/>
            </a:pPr>
            <a:r>
              <a:rPr lang="en-US" altLang="zh-TW" sz="3600" dirty="0">
                <a:latin typeface="Calibri" panose="020F0502020204030204" pitchFamily="34" charset="0"/>
                <a:cs typeface="Calibri" panose="020F0502020204030204" pitchFamily="34" charset="0"/>
              </a:rPr>
              <a:t>Include </a:t>
            </a:r>
            <a:r>
              <a:rPr lang="en-US" altLang="zh-TW" sz="3600" dirty="0" smtClean="0">
                <a:latin typeface="Calibri" panose="020F0502020204030204" pitchFamily="34" charset="0"/>
                <a:cs typeface="Calibri" panose="020F0502020204030204" pitchFamily="34" charset="0"/>
              </a:rPr>
              <a:t>momentum (for P.1)</a:t>
            </a:r>
            <a:endParaRPr lang="en-US" altLang="zh-TW" sz="3600" dirty="0">
              <a:latin typeface="Calibri" panose="020F0502020204030204" pitchFamily="34" charset="0"/>
              <a:cs typeface="Calibri" panose="020F0502020204030204" pitchFamily="34" charset="0"/>
            </a:endParaRPr>
          </a:p>
          <a:p>
            <a:pPr marL="361950" indent="-361950">
              <a:buFont typeface="Arial" panose="020B0604020202020204" pitchFamily="34" charset="0"/>
              <a:buChar char="•"/>
            </a:pPr>
            <a:r>
              <a:rPr lang="en-US" altLang="zh-TW" sz="3600" dirty="0">
                <a:latin typeface="Calibri" panose="020F0502020204030204" pitchFamily="34" charset="0"/>
                <a:cs typeface="Calibri" panose="020F0502020204030204" pitchFamily="34" charset="0"/>
              </a:rPr>
              <a:t>Adaptive learning </a:t>
            </a:r>
            <a:r>
              <a:rPr lang="en-US" altLang="zh-TW" sz="3600" dirty="0" smtClean="0">
                <a:latin typeface="Calibri" panose="020F0502020204030204" pitchFamily="34" charset="0"/>
                <a:cs typeface="Calibri" panose="020F0502020204030204" pitchFamily="34" charset="0"/>
              </a:rPr>
              <a:t>rates (for P.2)</a:t>
            </a:r>
            <a:endParaRPr lang="en-US" altLang="zh-TW"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7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878485-1A34-4D14-A7BE-9FCE3F3A15FC}"/>
              </a:ext>
            </a:extLst>
          </p:cNvPr>
          <p:cNvSpPr>
            <a:spLocks noGrp="1"/>
          </p:cNvSpPr>
          <p:nvPr>
            <p:ph type="title"/>
          </p:nvPr>
        </p:nvSpPr>
        <p:spPr/>
        <p:txBody>
          <a:bodyPr>
            <a:normAutofit/>
          </a:bodyPr>
          <a:lstStyle/>
          <a:p>
            <a:r>
              <a:rPr lang="en-US" altLang="zh-TW" sz="8000"/>
              <a:t>Optimizers</a:t>
            </a:r>
            <a:endParaRPr lang="zh-TW" altLang="en-US" sz="8000"/>
          </a:p>
        </p:txBody>
      </p:sp>
      <p:sp>
        <p:nvSpPr>
          <p:cNvPr id="5" name="文字版面配置區 4">
            <a:extLst>
              <a:ext uri="{FF2B5EF4-FFF2-40B4-BE49-F238E27FC236}">
                <a16:creationId xmlns:a16="http://schemas.microsoft.com/office/drawing/2014/main" id="{3A61EEBC-5424-4D4B-B919-3DEE69AD677E}"/>
              </a:ext>
            </a:extLst>
          </p:cNvPr>
          <p:cNvSpPr>
            <a:spLocks noGrp="1"/>
          </p:cNvSpPr>
          <p:nvPr>
            <p:ph type="body" idx="1"/>
          </p:nvPr>
        </p:nvSpPr>
        <p:spPr>
          <a:xfrm>
            <a:off x="1404561" y="3901439"/>
            <a:ext cx="15213191" cy="5461635"/>
          </a:xfrm>
        </p:spPr>
        <p:txBody>
          <a:bodyPr>
            <a:normAutofit/>
          </a:bodyPr>
          <a:lstStyle/>
          <a:p>
            <a:pPr marL="857250" indent="-857250">
              <a:buFont typeface="Wingdings" panose="05000000000000000000" pitchFamily="2" charset="2"/>
              <a:buChar char="Ø"/>
            </a:pPr>
            <a:r>
              <a:rPr lang="en-US" altLang="zh-TW" sz="5400"/>
              <a:t>Stochastic gradient descent (SGD)</a:t>
            </a:r>
          </a:p>
          <a:p>
            <a:pPr marL="857250" indent="-857250">
              <a:buFont typeface="Wingdings" panose="05000000000000000000" pitchFamily="2" charset="2"/>
              <a:buChar char="Ø"/>
            </a:pPr>
            <a:r>
              <a:rPr lang="en-US" altLang="zh-TW" sz="5400"/>
              <a:t>SGD with momentum</a:t>
            </a:r>
          </a:p>
          <a:p>
            <a:pPr marL="857250" indent="-857250">
              <a:buFont typeface="Wingdings" panose="05000000000000000000" pitchFamily="2" charset="2"/>
              <a:buChar char="Ø"/>
            </a:pPr>
            <a:r>
              <a:rPr lang="en-US" altLang="zh-TW" sz="5400"/>
              <a:t>AdaGrad</a:t>
            </a:r>
          </a:p>
          <a:p>
            <a:pPr marL="857250" indent="-857250">
              <a:buFont typeface="Wingdings" panose="05000000000000000000" pitchFamily="2" charset="2"/>
              <a:buChar char="Ø"/>
            </a:pPr>
            <a:r>
              <a:rPr lang="en-US" altLang="zh-TW" sz="5400"/>
              <a:t>RMSProp</a:t>
            </a:r>
          </a:p>
          <a:p>
            <a:pPr marL="857250" indent="-857250">
              <a:buFont typeface="Wingdings" panose="05000000000000000000" pitchFamily="2" charset="2"/>
              <a:buChar char="Ø"/>
            </a:pPr>
            <a:r>
              <a:rPr lang="en-US" altLang="zh-TW" sz="5400"/>
              <a:t>RMSProp with momentum</a:t>
            </a:r>
          </a:p>
          <a:p>
            <a:pPr marL="857250" indent="-857250">
              <a:buFont typeface="Wingdings" panose="05000000000000000000" pitchFamily="2" charset="2"/>
              <a:buChar char="Ø"/>
            </a:pPr>
            <a:r>
              <a:rPr lang="en-US" altLang="zh-TW" sz="5400"/>
              <a:t>Adam</a:t>
            </a:r>
          </a:p>
          <a:p>
            <a:endParaRPr lang="zh-TW" altLang="en-US" sz="5400"/>
          </a:p>
        </p:txBody>
      </p:sp>
      <p:sp>
        <p:nvSpPr>
          <p:cNvPr id="3" name="投影片編號版面配置區 2">
            <a:extLst>
              <a:ext uri="{FF2B5EF4-FFF2-40B4-BE49-F238E27FC236}">
                <a16:creationId xmlns:a16="http://schemas.microsoft.com/office/drawing/2014/main" id="{65EC3A07-76F6-42B4-8882-23581B7DDA09}"/>
              </a:ext>
            </a:extLst>
          </p:cNvPr>
          <p:cNvSpPr>
            <a:spLocks noGrp="1"/>
          </p:cNvSpPr>
          <p:nvPr>
            <p:ph type="sldNum" sz="quarter" idx="4294967295"/>
          </p:nvPr>
        </p:nvSpPr>
        <p:spPr>
          <a:xfrm>
            <a:off x="15948025" y="9363075"/>
            <a:ext cx="1392238" cy="390525"/>
          </a:xfrm>
        </p:spPr>
        <p:txBody>
          <a:bodyPr/>
          <a:lstStyle/>
          <a:p>
            <a:fld id="{19B12225-5612-419B-A8D5-4B8EEE4C217E}" type="slidenum">
              <a:rPr lang="en-US" smtClean="0"/>
              <a:pPr/>
              <a:t>8</a:t>
            </a:fld>
            <a:endParaRPr lang="en-US"/>
          </a:p>
        </p:txBody>
      </p:sp>
    </p:spTree>
    <p:extLst>
      <p:ext uri="{BB962C8B-B14F-4D97-AF65-F5344CB8AC3E}">
        <p14:creationId xmlns:p14="http://schemas.microsoft.com/office/powerpoint/2010/main" val="28437746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60AEFD7C-94E2-4CAC-8D6D-14EAD6DE7FE4}"/>
              </a:ext>
            </a:extLst>
          </p:cNvPr>
          <p:cNvSpPr>
            <a:spLocks noGrp="1"/>
          </p:cNvSpPr>
          <p:nvPr>
            <p:ph type="sldNum" sz="quarter" idx="12"/>
          </p:nvPr>
        </p:nvSpPr>
        <p:spPr/>
        <p:txBody>
          <a:bodyPr/>
          <a:lstStyle/>
          <a:p>
            <a:fld id="{19B12225-5612-419B-A8D5-4B8EEE4C217E}" type="slidenum">
              <a:rPr lang="en-US" smtClean="0"/>
              <a:pPr/>
              <a:t>9</a:t>
            </a:fld>
            <a:endParaRPr lang="en-US"/>
          </a:p>
        </p:txBody>
      </p:sp>
      <p:pic>
        <p:nvPicPr>
          <p:cNvPr id="4" name="圖片 3">
            <a:extLst>
              <a:ext uri="{FF2B5EF4-FFF2-40B4-BE49-F238E27FC236}">
                <a16:creationId xmlns:a16="http://schemas.microsoft.com/office/drawing/2014/main" id="{B65F8728-2C3B-4DD3-9E94-AAF05D628920}"/>
              </a:ext>
            </a:extLst>
          </p:cNvPr>
          <p:cNvPicPr>
            <a:picLocks noChangeAspect="1"/>
          </p:cNvPicPr>
          <p:nvPr/>
        </p:nvPicPr>
        <p:blipFill>
          <a:blip r:embed="rId2"/>
          <a:stretch>
            <a:fillRect/>
          </a:stretch>
        </p:blipFill>
        <p:spPr>
          <a:xfrm>
            <a:off x="485004" y="266715"/>
            <a:ext cx="16368667" cy="5181600"/>
          </a:xfrm>
          <a:prstGeom prst="rect">
            <a:avLst/>
          </a:prstGeom>
        </p:spPr>
      </p:pic>
      <p:sp>
        <p:nvSpPr>
          <p:cNvPr id="5" name="文字方塊 4">
            <a:extLst>
              <a:ext uri="{FF2B5EF4-FFF2-40B4-BE49-F238E27FC236}">
                <a16:creationId xmlns:a16="http://schemas.microsoft.com/office/drawing/2014/main" id="{E02D5224-D9AE-42CA-BF40-EE00EA250025}"/>
              </a:ext>
            </a:extLst>
          </p:cNvPr>
          <p:cNvSpPr txBox="1"/>
          <p:nvPr/>
        </p:nvSpPr>
        <p:spPr>
          <a:xfrm>
            <a:off x="109124" y="9180224"/>
            <a:ext cx="13742608" cy="523220"/>
          </a:xfrm>
          <a:prstGeom prst="rect">
            <a:avLst/>
          </a:prstGeom>
          <a:noFill/>
        </p:spPr>
        <p:txBody>
          <a:bodyPr wrap="square" rtlCol="0">
            <a:spAutoFit/>
          </a:bodyPr>
          <a:lstStyle/>
          <a:p>
            <a:r>
              <a:rPr lang="en-US" altLang="zh-TW" sz="2800" dirty="0">
                <a:solidFill>
                  <a:srgbClr val="FF0000"/>
                </a:solidFill>
                <a:latin typeface="Calibri" panose="020F0502020204030204" pitchFamily="34" charset="0"/>
                <a:cs typeface="Calibri" panose="020F0502020204030204" pitchFamily="34" charset="0"/>
              </a:rPr>
              <a:t>Note: If </a:t>
            </a:r>
            <a:r>
              <a:rPr lang="en-US" altLang="zh-TW" sz="2800" i="1" dirty="0">
                <a:solidFill>
                  <a:srgbClr val="FF0000"/>
                </a:solidFill>
                <a:latin typeface="Calibri" panose="020F0502020204030204" pitchFamily="34" charset="0"/>
                <a:cs typeface="Calibri" panose="020F0502020204030204" pitchFamily="34" charset="0"/>
              </a:rPr>
              <a:t>m</a:t>
            </a:r>
            <a:r>
              <a:rPr lang="en-US" altLang="zh-TW" sz="2800" dirty="0">
                <a:solidFill>
                  <a:srgbClr val="FF0000"/>
                </a:solidFill>
                <a:latin typeface="Calibri" panose="020F0502020204030204" pitchFamily="34" charset="0"/>
                <a:cs typeface="Calibri" panose="020F0502020204030204" pitchFamily="34" charset="0"/>
              </a:rPr>
              <a:t> is equal to </a:t>
            </a:r>
            <a:r>
              <a:rPr lang="en-US" altLang="zh-TW" sz="2800" i="1" dirty="0">
                <a:solidFill>
                  <a:srgbClr val="FF0000"/>
                </a:solidFill>
                <a:latin typeface="Calibri" panose="020F0502020204030204" pitchFamily="34" charset="0"/>
                <a:cs typeface="Calibri" panose="020F0502020204030204" pitchFamily="34" charset="0"/>
              </a:rPr>
              <a:t>N </a:t>
            </a:r>
            <a:r>
              <a:rPr lang="en-US" altLang="zh-TW" sz="2800" dirty="0">
                <a:solidFill>
                  <a:srgbClr val="FF0000"/>
                </a:solidFill>
                <a:latin typeface="Calibri" panose="020F0502020204030204" pitchFamily="34" charset="0"/>
                <a:cs typeface="Calibri" panose="020F0502020204030204" pitchFamily="34" charset="0"/>
              </a:rPr>
              <a:t>(the number of data points), SGD becomes Gradient Descent (GD).</a:t>
            </a:r>
            <a:endParaRPr lang="zh-TW" altLang="en-US" sz="2800" dirty="0">
              <a:solidFill>
                <a:srgbClr val="FF0000"/>
              </a:solidFill>
              <a:latin typeface="Calibri" panose="020F0502020204030204" pitchFamily="34" charset="0"/>
              <a:cs typeface="Calibri" panose="020F0502020204030204" pitchFamily="34" charset="0"/>
            </a:endParaRPr>
          </a:p>
        </p:txBody>
      </p:sp>
      <p:grpSp>
        <p:nvGrpSpPr>
          <p:cNvPr id="8" name="群組 7"/>
          <p:cNvGrpSpPr/>
          <p:nvPr/>
        </p:nvGrpSpPr>
        <p:grpSpPr>
          <a:xfrm>
            <a:off x="8289131" y="4684809"/>
            <a:ext cx="8650383" cy="3962400"/>
            <a:chOff x="8658483" y="4902926"/>
            <a:chExt cx="8650383" cy="3962400"/>
          </a:xfrm>
        </p:grpSpPr>
        <p:pic>
          <p:nvPicPr>
            <p:cNvPr id="9" name="圖片 8">
              <a:extLst>
                <a:ext uri="{FF2B5EF4-FFF2-40B4-BE49-F238E27FC236}">
                  <a16:creationId xmlns:a16="http://schemas.microsoft.com/office/drawing/2014/main" id="{31035861-9539-415D-BD2D-9B17BC55B52F}"/>
                </a:ext>
              </a:extLst>
            </p:cNvPr>
            <p:cNvPicPr>
              <a:picLocks noChangeAspect="1"/>
            </p:cNvPicPr>
            <p:nvPr/>
          </p:nvPicPr>
          <p:blipFill>
            <a:blip r:embed="rId3"/>
            <a:stretch>
              <a:fillRect/>
            </a:stretch>
          </p:blipFill>
          <p:spPr>
            <a:xfrm>
              <a:off x="8658483" y="4902926"/>
              <a:ext cx="4537588" cy="3962400"/>
            </a:xfrm>
            <a:prstGeom prst="rect">
              <a:avLst/>
            </a:prstGeom>
          </p:spPr>
        </p:pic>
        <p:pic>
          <p:nvPicPr>
            <p:cNvPr id="13" name="圖片 12">
              <a:extLst>
                <a:ext uri="{FF2B5EF4-FFF2-40B4-BE49-F238E27FC236}">
                  <a16:creationId xmlns:a16="http://schemas.microsoft.com/office/drawing/2014/main" id="{B03C2990-0B3F-457E-A304-21E2365112D4}"/>
                </a:ext>
              </a:extLst>
            </p:cNvPr>
            <p:cNvPicPr>
              <a:picLocks noChangeAspect="1"/>
            </p:cNvPicPr>
            <p:nvPr/>
          </p:nvPicPr>
          <p:blipFill>
            <a:blip r:embed="rId4"/>
            <a:stretch>
              <a:fillRect/>
            </a:stretch>
          </p:blipFill>
          <p:spPr>
            <a:xfrm>
              <a:off x="12977422" y="6823682"/>
              <a:ext cx="4331444" cy="2041644"/>
            </a:xfrm>
            <a:prstGeom prst="rect">
              <a:avLst/>
            </a:prstGeom>
          </p:spPr>
        </p:pic>
        <p:sp>
          <p:nvSpPr>
            <p:cNvPr id="6" name="文字方塊 5"/>
            <p:cNvSpPr txBox="1"/>
            <p:nvPr/>
          </p:nvSpPr>
          <p:spPr>
            <a:xfrm>
              <a:off x="9907781" y="8305800"/>
              <a:ext cx="1066800" cy="381000"/>
            </a:xfrm>
            <a:prstGeom prst="rect">
              <a:avLst/>
            </a:prstGeom>
            <a:noFill/>
          </p:spPr>
          <p:txBody>
            <a:bodyPr wrap="square" rtlCol="0">
              <a:spAutoFit/>
            </a:bodyPr>
            <a:lstStyle/>
            <a:p>
              <a:r>
                <a:rPr lang="en-US" altLang="zh-TW" b="1" i="1" dirty="0">
                  <a:latin typeface="Arial" pitchFamily="34" charset="0"/>
                  <a:cs typeface="Arial" pitchFamily="34" charset="0"/>
                </a:rPr>
                <a:t>m</a:t>
              </a:r>
              <a:r>
                <a:rPr lang="en-US" altLang="zh-TW" b="1" dirty="0">
                  <a:latin typeface="Arial" pitchFamily="34" charset="0"/>
                  <a:cs typeface="Arial" pitchFamily="34" charset="0"/>
                </a:rPr>
                <a:t> = </a:t>
              </a:r>
              <a:r>
                <a:rPr lang="en-US" altLang="zh-TW" b="1" i="1" dirty="0">
                  <a:latin typeface="Arial" pitchFamily="34" charset="0"/>
                  <a:cs typeface="Arial" pitchFamily="34" charset="0"/>
                </a:rPr>
                <a:t>N</a:t>
              </a:r>
              <a:endParaRPr lang="zh-TW" altLang="en-US" b="1" i="1" dirty="0">
                <a:latin typeface="Arial" pitchFamily="34" charset="0"/>
                <a:cs typeface="Arial" pitchFamily="34" charset="0"/>
              </a:endParaRPr>
            </a:p>
          </p:txBody>
        </p:sp>
        <p:sp>
          <p:nvSpPr>
            <p:cNvPr id="12" name="文字方塊 11"/>
            <p:cNvSpPr txBox="1"/>
            <p:nvPr/>
          </p:nvSpPr>
          <p:spPr>
            <a:xfrm>
              <a:off x="11607127" y="5403600"/>
              <a:ext cx="1066800" cy="381000"/>
            </a:xfrm>
            <a:prstGeom prst="rect">
              <a:avLst/>
            </a:prstGeom>
            <a:noFill/>
          </p:spPr>
          <p:txBody>
            <a:bodyPr wrap="square" rtlCol="0">
              <a:spAutoFit/>
            </a:bodyPr>
            <a:lstStyle/>
            <a:p>
              <a:r>
                <a:rPr lang="en-US" altLang="zh-TW" b="1" i="1" dirty="0">
                  <a:latin typeface="Arial" pitchFamily="34" charset="0"/>
                  <a:cs typeface="Arial" pitchFamily="34" charset="0"/>
                </a:rPr>
                <a:t>m</a:t>
              </a:r>
              <a:r>
                <a:rPr lang="en-US" altLang="zh-TW" b="1" dirty="0">
                  <a:latin typeface="Arial" pitchFamily="34" charset="0"/>
                  <a:cs typeface="Arial" pitchFamily="34" charset="0"/>
                </a:rPr>
                <a:t> = 1</a:t>
              </a:r>
              <a:endParaRPr lang="zh-TW" altLang="en-US" b="1" dirty="0">
                <a:latin typeface="Arial" pitchFamily="34" charset="0"/>
                <a:cs typeface="Arial" pitchFamily="34" charset="0"/>
              </a:endParaRPr>
            </a:p>
          </p:txBody>
        </p:sp>
        <p:sp>
          <p:nvSpPr>
            <p:cNvPr id="14" name="文字方塊 13"/>
            <p:cNvSpPr txBox="1"/>
            <p:nvPr/>
          </p:nvSpPr>
          <p:spPr>
            <a:xfrm>
              <a:off x="12977422" y="5990270"/>
              <a:ext cx="815602" cy="584775"/>
            </a:xfrm>
            <a:prstGeom prst="rect">
              <a:avLst/>
            </a:prstGeom>
            <a:noFill/>
          </p:spPr>
          <p:txBody>
            <a:bodyPr wrap="square" rtlCol="0">
              <a:spAutoFit/>
            </a:bodyPr>
            <a:lstStyle/>
            <a:p>
              <a:pPr algn="ctr"/>
              <a:r>
                <a:rPr lang="en-US" altLang="zh-TW" sz="1600" b="1" i="1" dirty="0">
                  <a:latin typeface="Arial" pitchFamily="34" charset="0"/>
                  <a:cs typeface="Arial" pitchFamily="34" charset="0"/>
                </a:rPr>
                <a:t>Mini-batch</a:t>
              </a:r>
              <a:endParaRPr lang="zh-TW" altLang="en-US" sz="1600" b="1" dirty="0">
                <a:latin typeface="Arial" pitchFamily="34" charset="0"/>
                <a:cs typeface="Arial" pitchFamily="34" charset="0"/>
              </a:endParaRPr>
            </a:p>
          </p:txBody>
        </p:sp>
      </p:grpSp>
      <p:grpSp>
        <p:nvGrpSpPr>
          <p:cNvPr id="11" name="群組 10"/>
          <p:cNvGrpSpPr/>
          <p:nvPr/>
        </p:nvGrpSpPr>
        <p:grpSpPr>
          <a:xfrm>
            <a:off x="3409472" y="5198569"/>
            <a:ext cx="4419600" cy="3715147"/>
            <a:chOff x="3793331" y="5307628"/>
            <a:chExt cx="4419600" cy="3715147"/>
          </a:xfrm>
        </p:grpSpPr>
        <p:grpSp>
          <p:nvGrpSpPr>
            <p:cNvPr id="10" name="群組 9">
              <a:extLst>
                <a:ext uri="{FF2B5EF4-FFF2-40B4-BE49-F238E27FC236}">
                  <a16:creationId xmlns:a16="http://schemas.microsoft.com/office/drawing/2014/main" id="{21508572-EBD5-42A5-BBC4-07EA777C012A}"/>
                </a:ext>
              </a:extLst>
            </p:cNvPr>
            <p:cNvGrpSpPr/>
            <p:nvPr/>
          </p:nvGrpSpPr>
          <p:grpSpPr>
            <a:xfrm>
              <a:off x="3793331" y="5307628"/>
              <a:ext cx="4419600" cy="3715147"/>
              <a:chOff x="3640931" y="5307628"/>
              <a:chExt cx="4419600" cy="3715147"/>
            </a:xfrm>
          </p:grpSpPr>
          <p:pic>
            <p:nvPicPr>
              <p:cNvPr id="2" name="圖片 1">
                <a:extLst>
                  <a:ext uri="{FF2B5EF4-FFF2-40B4-BE49-F238E27FC236}">
                    <a16:creationId xmlns:a16="http://schemas.microsoft.com/office/drawing/2014/main" id="{6179035F-E0FC-40D4-9C95-5E71A5C093F5}"/>
                  </a:ext>
                </a:extLst>
              </p:cNvPr>
              <p:cNvPicPr>
                <a:picLocks noChangeAspect="1"/>
              </p:cNvPicPr>
              <p:nvPr/>
            </p:nvPicPr>
            <p:blipFill>
              <a:blip r:embed="rId5"/>
              <a:stretch>
                <a:fillRect/>
              </a:stretch>
            </p:blipFill>
            <p:spPr>
              <a:xfrm>
                <a:off x="3640931" y="5307628"/>
                <a:ext cx="4419600" cy="3715147"/>
              </a:xfrm>
              <a:prstGeom prst="rect">
                <a:avLst/>
              </a:prstGeom>
            </p:spPr>
          </p:pic>
          <p:sp>
            <p:nvSpPr>
              <p:cNvPr id="7" name="矩形 6">
                <a:extLst>
                  <a:ext uri="{FF2B5EF4-FFF2-40B4-BE49-F238E27FC236}">
                    <a16:creationId xmlns:a16="http://schemas.microsoft.com/office/drawing/2014/main" id="{56B115B7-8F58-4A62-B7CE-1D0CDCA98BB7}"/>
                  </a:ext>
                </a:extLst>
              </p:cNvPr>
              <p:cNvSpPr/>
              <p:nvPr/>
            </p:nvSpPr>
            <p:spPr>
              <a:xfrm>
                <a:off x="4482040" y="7725842"/>
                <a:ext cx="567784" cy="461665"/>
              </a:xfrm>
              <a:prstGeom prst="rect">
                <a:avLst/>
              </a:prstGeom>
            </p:spPr>
            <p:txBody>
              <a:bodyPr wrap="none">
                <a:spAutoFit/>
              </a:bodyPr>
              <a:lstStyle/>
              <a:p>
                <a:r>
                  <a:rPr lang="en-US" altLang="zh-TW" sz="2400">
                    <a:solidFill>
                      <a:srgbClr val="FF0000"/>
                    </a:solidFill>
                    <a:latin typeface="Calibri" panose="020F0502020204030204" pitchFamily="34" charset="0"/>
                    <a:cs typeface="Calibri" panose="020F0502020204030204" pitchFamily="34" charset="0"/>
                  </a:rPr>
                  <a:t>GD</a:t>
                </a:r>
                <a:endParaRPr lang="zh-TW" altLang="en-US"/>
              </a:p>
            </p:txBody>
          </p:sp>
          <p:sp>
            <p:nvSpPr>
              <p:cNvPr id="21" name="矩形 20">
                <a:extLst>
                  <a:ext uri="{FF2B5EF4-FFF2-40B4-BE49-F238E27FC236}">
                    <a16:creationId xmlns:a16="http://schemas.microsoft.com/office/drawing/2014/main" id="{3D8EDBCB-0CD2-4FF1-93DE-9ADA81FCCFC5}"/>
                  </a:ext>
                </a:extLst>
              </p:cNvPr>
              <p:cNvSpPr/>
              <p:nvPr/>
            </p:nvSpPr>
            <p:spPr>
              <a:xfrm>
                <a:off x="5698331" y="6159385"/>
                <a:ext cx="2119234" cy="461665"/>
              </a:xfrm>
              <a:prstGeom prst="rect">
                <a:avLst/>
              </a:prstGeom>
            </p:spPr>
            <p:txBody>
              <a:bodyPr wrap="none">
                <a:spAutoFit/>
              </a:bodyPr>
              <a:lstStyle/>
              <a:p>
                <a:r>
                  <a:rPr lang="en-US" altLang="zh-TW" sz="2400">
                    <a:latin typeface="Calibri" panose="020F0502020204030204" pitchFamily="34" charset="0"/>
                    <a:cs typeface="Calibri" panose="020F0502020204030204" pitchFamily="34" charset="0"/>
                  </a:rPr>
                  <a:t>Min-Batch/SGD</a:t>
                </a:r>
                <a:endParaRPr lang="zh-TW" altLang="en-US"/>
              </a:p>
            </p:txBody>
          </p:sp>
        </p:grpSp>
        <p:sp>
          <p:nvSpPr>
            <p:cNvPr id="15" name="文字方塊 14"/>
            <p:cNvSpPr txBox="1"/>
            <p:nvPr/>
          </p:nvSpPr>
          <p:spPr>
            <a:xfrm>
              <a:off x="5136844" y="7872515"/>
              <a:ext cx="1066800" cy="381000"/>
            </a:xfrm>
            <a:prstGeom prst="rect">
              <a:avLst/>
            </a:prstGeom>
            <a:noFill/>
          </p:spPr>
          <p:txBody>
            <a:bodyPr wrap="square" rtlCol="0">
              <a:spAutoFit/>
            </a:bodyPr>
            <a:lstStyle/>
            <a:p>
              <a:r>
                <a:rPr lang="en-US" altLang="zh-TW" b="1" i="1" dirty="0">
                  <a:latin typeface="Arial" pitchFamily="34" charset="0"/>
                  <a:cs typeface="Arial" pitchFamily="34" charset="0"/>
                </a:rPr>
                <a:t>m</a:t>
              </a:r>
              <a:r>
                <a:rPr lang="en-US" altLang="zh-TW" b="1" dirty="0">
                  <a:latin typeface="Arial" pitchFamily="34" charset="0"/>
                  <a:cs typeface="Arial" pitchFamily="34" charset="0"/>
                </a:rPr>
                <a:t> = </a:t>
              </a:r>
              <a:r>
                <a:rPr lang="en-US" altLang="zh-TW" b="1" i="1" dirty="0">
                  <a:latin typeface="Arial" pitchFamily="34" charset="0"/>
                  <a:cs typeface="Arial" pitchFamily="34" charset="0"/>
                </a:rPr>
                <a:t>N</a:t>
              </a:r>
              <a:endParaRPr lang="zh-TW" altLang="en-US" b="1" i="1" dirty="0">
                <a:latin typeface="Arial" pitchFamily="34" charset="0"/>
                <a:cs typeface="Arial" pitchFamily="34" charset="0"/>
              </a:endParaRPr>
            </a:p>
          </p:txBody>
        </p:sp>
      </p:grpSp>
      <p:cxnSp>
        <p:nvCxnSpPr>
          <p:cNvPr id="17" name="直線接點 16">
            <a:extLst>
              <a:ext uri="{FF2B5EF4-FFF2-40B4-BE49-F238E27FC236}">
                <a16:creationId xmlns:a16="http://schemas.microsoft.com/office/drawing/2014/main" id="{DC12D7FA-879C-4658-8679-16568A34C9AB}"/>
              </a:ext>
            </a:extLst>
          </p:cNvPr>
          <p:cNvCxnSpPr/>
          <p:nvPr/>
        </p:nvCxnSpPr>
        <p:spPr>
          <a:xfrm>
            <a:off x="1431131" y="3124200"/>
            <a:ext cx="4035741"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C7749B2F-5E60-4283-972D-D2074D4F8BEF}"/>
              </a:ext>
            </a:extLst>
          </p:cNvPr>
          <p:cNvCxnSpPr/>
          <p:nvPr/>
        </p:nvCxnSpPr>
        <p:spPr>
          <a:xfrm>
            <a:off x="8587357" y="4419600"/>
            <a:ext cx="5184000"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23495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6427</TotalTime>
  <Words>2663</Words>
  <Application>Microsoft Office PowerPoint</Application>
  <PresentationFormat>自訂</PresentationFormat>
  <Paragraphs>419</Paragraphs>
  <Slides>31</Slides>
  <Notes>2</Notes>
  <HiddenSlides>0</HiddenSlides>
  <MMClips>0</MMClips>
  <ScaleCrop>false</ScaleCrop>
  <HeadingPairs>
    <vt:vector size="6" baseType="variant">
      <vt:variant>
        <vt:lpstr>使用字型</vt:lpstr>
      </vt:variant>
      <vt:variant>
        <vt:i4>14</vt:i4>
      </vt:variant>
      <vt:variant>
        <vt:lpstr>佈景主題</vt:lpstr>
      </vt:variant>
      <vt:variant>
        <vt:i4>3</vt:i4>
      </vt:variant>
      <vt:variant>
        <vt:lpstr>投影片標題</vt:lpstr>
      </vt:variant>
      <vt:variant>
        <vt:i4>31</vt:i4>
      </vt:variant>
    </vt:vector>
  </HeadingPairs>
  <TitlesOfParts>
    <vt:vector size="48" baseType="lpstr">
      <vt:lpstr>ComputerModernBoldExtended</vt:lpstr>
      <vt:lpstr>ComputerModernRoman</vt:lpstr>
      <vt:lpstr>DejaVu Serif</vt:lpstr>
      <vt:lpstr>微軟正黑體</vt:lpstr>
      <vt:lpstr>新細明體</vt:lpstr>
      <vt:lpstr>Arial</vt:lpstr>
      <vt:lpstr>Calibri</vt:lpstr>
      <vt:lpstr>Calibri Light</vt:lpstr>
      <vt:lpstr>Cambria Math</vt:lpstr>
      <vt:lpstr>Corbel</vt:lpstr>
      <vt:lpstr>Symbol</vt:lpstr>
      <vt:lpstr>Times New Roman</vt:lpstr>
      <vt:lpstr>Wingdings</vt:lpstr>
      <vt:lpstr>Wingdings 2</vt:lpstr>
      <vt:lpstr>Module</vt:lpstr>
      <vt:lpstr>1_Module</vt:lpstr>
      <vt:lpstr>自訂設計</vt:lpstr>
      <vt:lpstr>Optimization for  Training Deep Models</vt:lpstr>
      <vt:lpstr>PowerPoint 簡報</vt:lpstr>
      <vt:lpstr>PowerPoint 簡報</vt:lpstr>
      <vt:lpstr>PowerPoint 簡報</vt:lpstr>
      <vt:lpstr>PowerPoint 簡報</vt:lpstr>
      <vt:lpstr>Effect of Learning Rate</vt:lpstr>
      <vt:lpstr>PowerPoint 簡報</vt:lpstr>
      <vt:lpstr>Optimizers</vt:lpstr>
      <vt:lpstr>PowerPoint 簡報</vt:lpstr>
      <vt:lpstr>PowerPoint 簡報</vt:lpstr>
      <vt:lpstr>SGD vs SGD with Momentum</vt:lpstr>
      <vt:lpstr>PowerPoint 簡報</vt:lpstr>
      <vt:lpstr>PowerPoint 簡報</vt:lpstr>
      <vt:lpstr>PowerPoint 簡報</vt:lpstr>
      <vt:lpstr>AdaGrad</vt:lpstr>
      <vt:lpstr>PowerPoint 簡報</vt:lpstr>
      <vt:lpstr>RMSProp</vt:lpstr>
      <vt:lpstr>PowerPoint 簡報</vt:lpstr>
      <vt:lpstr>RMSProp + Momentum</vt:lpstr>
      <vt:lpstr>PowerPoint 簡報</vt:lpstr>
      <vt:lpstr>Adaptive Moments (Adam)</vt:lpstr>
      <vt:lpstr>PowerPoint 簡報</vt:lpstr>
      <vt:lpstr>Batch Normalization</vt:lpstr>
      <vt:lpstr>Problem with Value Update</vt:lpstr>
      <vt:lpstr>Batch Normalization</vt:lpstr>
      <vt:lpstr>PowerPoint 簡報</vt:lpstr>
      <vt:lpstr>PowerPoint 簡報</vt:lpstr>
      <vt:lpstr>PowerPoint 簡報</vt:lpstr>
      <vt:lpstr>PowerPoint 簡報</vt:lpstr>
      <vt:lpstr>Training of the Network</vt:lpstr>
      <vt:lpstr>Exponentially Weighted Moving Average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Hsu</cp:lastModifiedBy>
  <cp:revision>291</cp:revision>
  <dcterms:created xsi:type="dcterms:W3CDTF">2018-02-19T03:54:06Z</dcterms:created>
  <dcterms:modified xsi:type="dcterms:W3CDTF">2025-03-13T04:12:24Z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2018-02-19T00:00:00Z</vt:filetime>
  </property>
</Properties>
</file>